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notesMasterIdLst>
    <p:notesMasterId r:id="rId11"/>
  </p:notesMasterIdLst>
  <p:sldIdLst>
    <p:sldId id="257" r:id="rId2"/>
    <p:sldId id="258" r:id="rId3"/>
    <p:sldId id="259" r:id="rId4"/>
    <p:sldId id="260" r:id="rId5"/>
    <p:sldId id="262" r:id="rId6"/>
    <p:sldId id="263" r:id="rId7"/>
    <p:sldId id="264" r:id="rId8"/>
    <p:sldId id="266" r:id="rId9"/>
    <p:sldId id="267" r:id="rId1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69" autoAdjust="0"/>
    <p:restoredTop sz="83516" autoAdjust="0"/>
  </p:normalViewPr>
  <p:slideViewPr>
    <p:cSldViewPr snapToGrid="0">
      <p:cViewPr varScale="1">
        <p:scale>
          <a:sx n="78" d="100"/>
          <a:sy n="78" d="100"/>
        </p:scale>
        <p:origin x="102" y="37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Контейнер за горния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bg-BG"/>
          </a:p>
        </p:txBody>
      </p:sp>
      <p:sp>
        <p:nvSpPr>
          <p:cNvPr id="3" name="Контейнер за 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30364C-9860-4D29-931A-EF022B0837C9}" type="datetimeFigureOut">
              <a:rPr lang="bg-BG" smtClean="0"/>
              <a:t>5.12.2017 г.</a:t>
            </a:fld>
            <a:endParaRPr lang="bg-BG"/>
          </a:p>
        </p:txBody>
      </p:sp>
      <p:sp>
        <p:nvSpPr>
          <p:cNvPr id="4" name="Контейнер за изображение на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bg-BG"/>
          </a:p>
        </p:txBody>
      </p:sp>
      <p:sp>
        <p:nvSpPr>
          <p:cNvPr id="5" name="Контейнер за бележ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p>
        </p:txBody>
      </p:sp>
      <p:sp>
        <p:nvSpPr>
          <p:cNvPr id="6" name="Контейнер за долния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bg-BG"/>
          </a:p>
        </p:txBody>
      </p:sp>
      <p:sp>
        <p:nvSpPr>
          <p:cNvPr id="7" name="Контейнер за номер н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74B2C4-5DF0-4A2A-9E02-8CFA24073F1C}" type="slidenum">
              <a:rPr lang="bg-BG" smtClean="0"/>
              <a:t>‹#›</a:t>
            </a:fld>
            <a:endParaRPr lang="bg-BG"/>
          </a:p>
        </p:txBody>
      </p:sp>
    </p:spTree>
    <p:extLst>
      <p:ext uri="{BB962C8B-B14F-4D97-AF65-F5344CB8AC3E}">
        <p14:creationId xmlns:p14="http://schemas.microsoft.com/office/powerpoint/2010/main" val="2188052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a:solidFill>
                  <a:schemeClr val="tx1"/>
                </a:solidFill>
                <a:effectLst/>
                <a:latin typeface="+mn-lt"/>
                <a:ea typeface="+mn-ea"/>
                <a:cs typeface="+mn-cs"/>
              </a:rPr>
              <a:t>Има два основни подхода при проектиране на КС:</a:t>
            </a:r>
            <a:r>
              <a:rPr lang="en-US" sz="1200" kern="1200" dirty="0">
                <a:solidFill>
                  <a:schemeClr val="tx1"/>
                </a:solidFill>
                <a:effectLst/>
                <a:latin typeface="+mn-lt"/>
                <a:ea typeface="+mn-ea"/>
                <a:cs typeface="+mn-cs"/>
              </a:rPr>
              <a:t> </a:t>
            </a:r>
            <a:r>
              <a:rPr lang="bg-BG" sz="1200" kern="1200" dirty="0">
                <a:solidFill>
                  <a:schemeClr val="tx1"/>
                </a:solidFill>
                <a:effectLst/>
                <a:latin typeface="+mn-lt"/>
                <a:ea typeface="+mn-ea"/>
                <a:cs typeface="+mn-cs"/>
              </a:rPr>
              <a:t>- стандартен подход;</a:t>
            </a:r>
            <a:r>
              <a:rPr lang="en-US" sz="1200" kern="1200" dirty="0">
                <a:solidFill>
                  <a:schemeClr val="tx1"/>
                </a:solidFill>
                <a:effectLst/>
                <a:latin typeface="+mn-lt"/>
                <a:ea typeface="+mn-ea"/>
                <a:cs typeface="+mn-cs"/>
              </a:rPr>
              <a:t> </a:t>
            </a:r>
            <a:r>
              <a:rPr lang="bg-BG" sz="1200" kern="1200" dirty="0">
                <a:solidFill>
                  <a:schemeClr val="tx1"/>
                </a:solidFill>
                <a:effectLst/>
                <a:latin typeface="+mn-lt"/>
                <a:ea typeface="+mn-ea"/>
                <a:cs typeface="+mn-cs"/>
              </a:rPr>
              <a:t>- подход на съвместно проектиране (</a:t>
            </a:r>
            <a:r>
              <a:rPr lang="bg-BG" sz="1200" kern="1200" dirty="0" err="1">
                <a:solidFill>
                  <a:schemeClr val="tx1"/>
                </a:solidFill>
                <a:effectLst/>
                <a:latin typeface="+mn-lt"/>
                <a:ea typeface="+mn-ea"/>
                <a:cs typeface="+mn-cs"/>
              </a:rPr>
              <a:t>кодизайн</a:t>
            </a:r>
            <a:r>
              <a:rPr lang="bg-BG" sz="1200" kern="1200" dirty="0">
                <a:solidFill>
                  <a:schemeClr val="tx1"/>
                </a:solidFill>
                <a:effectLst/>
                <a:latin typeface="+mn-lt"/>
                <a:ea typeface="+mn-ea"/>
                <a:cs typeface="+mn-cs"/>
              </a:rPr>
              <a:t>).</a:t>
            </a:r>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2</a:t>
            </a:fld>
            <a:endParaRPr lang="bg-BG"/>
          </a:p>
        </p:txBody>
      </p:sp>
    </p:spTree>
    <p:extLst>
      <p:ext uri="{BB962C8B-B14F-4D97-AF65-F5344CB8AC3E}">
        <p14:creationId xmlns:p14="http://schemas.microsoft.com/office/powerpoint/2010/main" val="3996055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a:solidFill>
                  <a:schemeClr val="tx1"/>
                </a:solidFill>
                <a:effectLst/>
                <a:latin typeface="+mn-lt"/>
                <a:ea typeface="+mn-ea"/>
                <a:cs typeface="+mn-cs"/>
              </a:rPr>
              <a:t>При стандартния подход КС се разглежда като съставена от хардуерни и софтуерни модули. Хардуерните се изграждат по правилата за изграждане на хардуерни системи, устройства и системи, а софтуерните – правилата за изграждане на софтуерни системи. На практика се използва системния подход и за предпочитане е да се направи проектиране отгоре надолу (от системата към нейните елементи). </a:t>
            </a:r>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3</a:t>
            </a:fld>
            <a:endParaRPr lang="bg-BG"/>
          </a:p>
        </p:txBody>
      </p:sp>
    </p:spTree>
    <p:extLst>
      <p:ext uri="{BB962C8B-B14F-4D97-AF65-F5344CB8AC3E}">
        <p14:creationId xmlns:p14="http://schemas.microsoft.com/office/powerpoint/2010/main" val="4253801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bg-BG" sz="1200" kern="1200" dirty="0">
                <a:solidFill>
                  <a:schemeClr val="tx1"/>
                </a:solidFill>
                <a:effectLst/>
                <a:latin typeface="+mn-lt"/>
                <a:ea typeface="+mn-ea"/>
                <a:cs typeface="+mn-cs"/>
              </a:rPr>
              <a:t>-&gt; Системният подход се основава на 3 основни принципа: - декомпозиция; - модулност; - йерархичност. Същността му се състои в разделянето на системите на части (подсистеми). Разделянето на всяка подсистема също е на части, на по-ниско ниво, наречени модули и това продължава докато е възможно или докато има смисъл. </a:t>
            </a:r>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4</a:t>
            </a:fld>
            <a:endParaRPr lang="bg-BG"/>
          </a:p>
        </p:txBody>
      </p:sp>
    </p:spTree>
    <p:extLst>
      <p:ext uri="{BB962C8B-B14F-4D97-AF65-F5344CB8AC3E}">
        <p14:creationId xmlns:p14="http://schemas.microsoft.com/office/powerpoint/2010/main" val="2998741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bg-BG" sz="1200" kern="1200" dirty="0">
                <a:solidFill>
                  <a:schemeClr val="tx1"/>
                </a:solidFill>
                <a:effectLst/>
                <a:latin typeface="+mn-lt"/>
                <a:ea typeface="+mn-ea"/>
                <a:cs typeface="+mn-cs"/>
              </a:rPr>
              <a:t>Обикновено декомпозицията се прави с цел да се получат подсистеми и/или модули с минимален брой входно-изходни връзки и и/и функционално обособени единици.</a:t>
            </a:r>
          </a:p>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a:solidFill>
                  <a:schemeClr val="tx1"/>
                </a:solidFill>
                <a:effectLst/>
                <a:latin typeface="+mn-lt"/>
                <a:ea typeface="+mn-ea"/>
                <a:cs typeface="+mn-cs"/>
              </a:rPr>
              <a:t>-&gt; Модулите се използват за изграждане на йерархия, която пък позволява по-лесно управление. Принципът модулност е удачен за по-голямата </a:t>
            </a:r>
            <a:r>
              <a:rPr lang="bg-BG" sz="1200" kern="1200" dirty="0" err="1">
                <a:solidFill>
                  <a:schemeClr val="tx1"/>
                </a:solidFill>
                <a:effectLst/>
                <a:latin typeface="+mn-lt"/>
                <a:ea typeface="+mn-ea"/>
                <a:cs typeface="+mn-cs"/>
              </a:rPr>
              <a:t>ремонтопригодност</a:t>
            </a:r>
            <a:r>
              <a:rPr lang="bg-BG" sz="1200" kern="1200" dirty="0">
                <a:solidFill>
                  <a:schemeClr val="tx1"/>
                </a:solidFill>
                <a:effectLst/>
                <a:latin typeface="+mn-lt"/>
                <a:ea typeface="+mn-ea"/>
                <a:cs typeface="+mn-cs"/>
              </a:rPr>
              <a:t> на системата.</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-&gt; Той е удачен при изграждане на йерархични структури и изграждане на модули в различни йерархични нива. Освен тези принципи системният подход използва други принципи като:</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&gt;</a:t>
            </a:r>
            <a:r>
              <a:rPr lang="bg-BG" sz="1200" kern="1200" dirty="0">
                <a:solidFill>
                  <a:schemeClr val="tx1"/>
                </a:solidFill>
                <a:effectLst/>
                <a:latin typeface="+mn-lt"/>
                <a:ea typeface="+mn-ea"/>
                <a:cs typeface="+mn-cs"/>
              </a:rPr>
              <a:t> взаимозаменяемост;</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принцип на единство;</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принцип на минимален брой връзки между модулите;</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ниска цена.</a:t>
            </a:r>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5</a:t>
            </a:fld>
            <a:endParaRPr lang="bg-BG"/>
          </a:p>
        </p:txBody>
      </p:sp>
    </p:spTree>
    <p:extLst>
      <p:ext uri="{BB962C8B-B14F-4D97-AF65-F5344CB8AC3E}">
        <p14:creationId xmlns:p14="http://schemas.microsoft.com/office/powerpoint/2010/main" val="2445080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bg-BG" sz="1200" kern="1200" dirty="0">
                <a:solidFill>
                  <a:schemeClr val="tx1"/>
                </a:solidFill>
                <a:effectLst/>
                <a:latin typeface="+mn-lt"/>
                <a:ea typeface="+mn-ea"/>
                <a:cs typeface="+mn-cs"/>
              </a:rPr>
              <a:t>Някои от принципите взаимно се изключват затова на практика се използват трите основни принципа. От останалите се вземат само тези, които не си противоречат. </a:t>
            </a:r>
          </a:p>
          <a:p>
            <a:r>
              <a:rPr lang="bg-BG" sz="1200" kern="1200" dirty="0">
                <a:solidFill>
                  <a:schemeClr val="tx1"/>
                </a:solidFill>
                <a:effectLst/>
                <a:latin typeface="+mn-lt"/>
                <a:ea typeface="+mn-ea"/>
                <a:cs typeface="+mn-cs"/>
              </a:rPr>
              <a:t>-&gt;Принципът на декомпозиция може да се приложи на различните нива отгоре надолу, а те са:</a:t>
            </a:r>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6</a:t>
            </a:fld>
            <a:endParaRPr lang="bg-BG"/>
          </a:p>
        </p:txBody>
      </p:sp>
    </p:spTree>
    <p:extLst>
      <p:ext uri="{BB962C8B-B14F-4D97-AF65-F5344CB8AC3E}">
        <p14:creationId xmlns:p14="http://schemas.microsoft.com/office/powerpoint/2010/main" val="2724172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bg-BG" sz="1200" kern="1200" dirty="0">
                <a:solidFill>
                  <a:schemeClr val="tx1"/>
                </a:solidFill>
                <a:effectLst/>
                <a:latin typeface="+mn-lt"/>
                <a:ea typeface="+mn-ea"/>
                <a:cs typeface="+mn-cs"/>
              </a:rPr>
              <a:t>Най-често принципите се използват на системно и функционално ниво. На системно ниво се определят подсистемите, които изграждат КС, а на функционално се определят модулите, които изграждат архитектурата на КС, тяхната същност, параметрите и характеристиките, на  които трябва да отговарят. Обикновено функционалното проектиране включва тези нива, а при конструктивното проектиране първо се определят форма, размери и големина на отделните модули, а след това се взема решение за конструкцията на системата като цяло. При съвместното проектиране се определят функциите, които трябва да изпълнява дадена система. Те се разделяте на нива, в зависимост от това кои са базови, кои са свързани помежду си. На всяко ниво се прави проучване до колко дадена функция може да се реализира програмно. Ако тя може да се реализира програмно се взема това решение, ако не -  се изгражда апарат. Това се прави за всички нива т.е. решенията за модулите се вземат по едно и също време.</a:t>
            </a:r>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7</a:t>
            </a:fld>
            <a:endParaRPr lang="bg-BG"/>
          </a:p>
        </p:txBody>
      </p:sp>
    </p:spTree>
    <p:extLst>
      <p:ext uri="{BB962C8B-B14F-4D97-AF65-F5344CB8AC3E}">
        <p14:creationId xmlns:p14="http://schemas.microsoft.com/office/powerpoint/2010/main" val="3297100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bg-BG" sz="1200" kern="1200" dirty="0">
                <a:solidFill>
                  <a:schemeClr val="tx1"/>
                </a:solidFill>
                <a:effectLst/>
                <a:latin typeface="+mn-lt"/>
                <a:ea typeface="+mn-ea"/>
                <a:cs typeface="+mn-cs"/>
              </a:rPr>
              <a:t>При стандартният подход модулите, които включват програмируеми схеми, се изграждат по правилата за проектиране на стандартни и специализирани интегрални схеми. Платките се изграждат по правилата за изграждане на платки. По отношение на софтуера, той се разгледа като </a:t>
            </a:r>
            <a:r>
              <a:rPr lang="bg-BG" sz="1200" kern="1200" dirty="0" err="1">
                <a:solidFill>
                  <a:schemeClr val="tx1"/>
                </a:solidFill>
                <a:effectLst/>
                <a:latin typeface="+mn-lt"/>
                <a:ea typeface="+mn-ea"/>
                <a:cs typeface="+mn-cs"/>
              </a:rPr>
              <a:t>фърмуер</a:t>
            </a:r>
            <a:r>
              <a:rPr lang="bg-BG" sz="1200" kern="1200" dirty="0">
                <a:solidFill>
                  <a:schemeClr val="tx1"/>
                </a:solidFill>
                <a:effectLst/>
                <a:latin typeface="+mn-lt"/>
                <a:ea typeface="+mn-ea"/>
                <a:cs typeface="+mn-cs"/>
              </a:rPr>
              <a:t>, системен софтуер и приложен софтуер. </a:t>
            </a:r>
            <a:r>
              <a:rPr lang="bg-BG" sz="1200" kern="1200" dirty="0" err="1">
                <a:solidFill>
                  <a:schemeClr val="tx1"/>
                </a:solidFill>
                <a:effectLst/>
                <a:latin typeface="+mn-lt"/>
                <a:ea typeface="+mn-ea"/>
                <a:cs typeface="+mn-cs"/>
              </a:rPr>
              <a:t>Фърмуера</a:t>
            </a:r>
            <a:r>
              <a:rPr lang="bg-BG" sz="1200" kern="1200" dirty="0">
                <a:solidFill>
                  <a:schemeClr val="tx1"/>
                </a:solidFill>
                <a:effectLst/>
                <a:latin typeface="+mn-lt"/>
                <a:ea typeface="+mn-ea"/>
                <a:cs typeface="+mn-cs"/>
              </a:rPr>
              <a:t> включва </a:t>
            </a:r>
            <a:r>
              <a:rPr lang="en-US" sz="1200" kern="1200" dirty="0">
                <a:solidFill>
                  <a:schemeClr val="tx1"/>
                </a:solidFill>
                <a:effectLst/>
                <a:latin typeface="+mn-lt"/>
                <a:ea typeface="+mn-ea"/>
                <a:cs typeface="+mn-cs"/>
              </a:rPr>
              <a:t>BIOS</a:t>
            </a:r>
            <a:r>
              <a:rPr lang="bg-BG" sz="1200" kern="1200" dirty="0">
                <a:solidFill>
                  <a:schemeClr val="tx1"/>
                </a:solidFill>
                <a:effectLst/>
                <a:latin typeface="+mn-lt"/>
                <a:ea typeface="+mn-ea"/>
                <a:cs typeface="+mn-cs"/>
              </a:rPr>
              <a:t> и вътрешно програмното осигуряване, които са тясно свързани с хардуера. </a:t>
            </a:r>
            <a:endParaRPr lang="bg-BG" dirty="0"/>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8</a:t>
            </a:fld>
            <a:endParaRPr lang="bg-BG"/>
          </a:p>
        </p:txBody>
      </p:sp>
    </p:spTree>
    <p:extLst>
      <p:ext uri="{BB962C8B-B14F-4D97-AF65-F5344CB8AC3E}">
        <p14:creationId xmlns:p14="http://schemas.microsoft.com/office/powerpoint/2010/main" val="4187320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a:solidFill>
                  <a:schemeClr val="tx1"/>
                </a:solidFill>
                <a:effectLst/>
                <a:latin typeface="+mn-lt"/>
                <a:ea typeface="+mn-ea"/>
                <a:cs typeface="+mn-cs"/>
              </a:rPr>
              <a:t>Обикновено ОС се изгражда на принципа на ядрото т.е. краен брой функции, които са най-важни за работата на КС, се реализират програмно и образуват т.нар. ядро на ОС, което трябва да бъде заредено до оперативната памет, за да имаме работеща система. Това ядро обикновено включва програми за:</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обработка на прекъсванията;</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управление на процеси и </a:t>
            </a:r>
            <a:r>
              <a:rPr lang="bg-BG" sz="1200" kern="1200" dirty="0" err="1">
                <a:solidFill>
                  <a:schemeClr val="tx1"/>
                </a:solidFill>
                <a:effectLst/>
                <a:latin typeface="+mn-lt"/>
                <a:ea typeface="+mn-ea"/>
                <a:cs typeface="+mn-cs"/>
              </a:rPr>
              <a:t>междупроцесни</a:t>
            </a:r>
            <a:r>
              <a:rPr lang="bg-BG" sz="1200" kern="1200" dirty="0">
                <a:solidFill>
                  <a:schemeClr val="tx1"/>
                </a:solidFill>
                <a:effectLst/>
                <a:latin typeface="+mn-lt"/>
                <a:ea typeface="+mn-ea"/>
                <a:cs typeface="+mn-cs"/>
              </a:rPr>
              <a:t> взаимодействия;</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a:t>
            </a:r>
            <a:r>
              <a:rPr lang="bg-BG" sz="1200" kern="1200" dirty="0" err="1">
                <a:solidFill>
                  <a:schemeClr val="tx1"/>
                </a:solidFill>
                <a:effectLst/>
                <a:latin typeface="+mn-lt"/>
                <a:ea typeface="+mn-ea"/>
                <a:cs typeface="+mn-cs"/>
              </a:rPr>
              <a:t>диспечиране</a:t>
            </a:r>
            <a:r>
              <a:rPr lang="bg-BG" sz="1200" kern="1200" dirty="0">
                <a:solidFill>
                  <a:schemeClr val="tx1"/>
                </a:solidFill>
                <a:effectLst/>
                <a:latin typeface="+mn-lt"/>
                <a:ea typeface="+mn-ea"/>
                <a:cs typeface="+mn-cs"/>
              </a:rPr>
              <a:t> на процесорите, както и програми за организация и управление на паметта;</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управление на работата на потребителите (интерфейс);</a:t>
            </a:r>
            <a:br>
              <a:rPr lang="bg-BG" sz="1200" kern="1200" dirty="0">
                <a:solidFill>
                  <a:schemeClr val="tx1"/>
                </a:solidFill>
                <a:effectLst/>
                <a:latin typeface="+mn-lt"/>
                <a:ea typeface="+mn-ea"/>
                <a:cs typeface="+mn-cs"/>
              </a:rPr>
            </a:br>
            <a:r>
              <a:rPr lang="bg-BG" sz="1200" kern="1200" dirty="0">
                <a:solidFill>
                  <a:schemeClr val="tx1"/>
                </a:solidFill>
                <a:effectLst/>
                <a:latin typeface="+mn-lt"/>
                <a:ea typeface="+mn-ea"/>
                <a:cs typeface="+mn-cs"/>
              </a:rPr>
              <a:t>- управление на информацията.</a:t>
            </a:r>
          </a:p>
          <a:p>
            <a:pPr marL="0" marR="0" lvl="0" indent="0" algn="l" defTabSz="914400" rtl="0" eaLnBrk="1" fontAlgn="auto" latinLnBrk="0" hangingPunct="1">
              <a:lnSpc>
                <a:spcPct val="100000"/>
              </a:lnSpc>
              <a:spcBef>
                <a:spcPts val="0"/>
              </a:spcBef>
              <a:spcAft>
                <a:spcPts val="0"/>
              </a:spcAft>
              <a:buClrTx/>
              <a:buSzTx/>
              <a:buFontTx/>
              <a:buNone/>
              <a:tabLst/>
              <a:defRPr/>
            </a:pPr>
            <a:endParaRPr lang="bg-BG"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bg-BG"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bg-BG" sz="1200" kern="1200" dirty="0">
                <a:solidFill>
                  <a:schemeClr val="tx1"/>
                </a:solidFill>
                <a:effectLst/>
                <a:latin typeface="+mn-lt"/>
                <a:ea typeface="+mn-ea"/>
                <a:cs typeface="+mn-cs"/>
              </a:rPr>
              <a:t>Останалите програми като редактори, компилатори, драйвери, образуват обвивката и могат да бъдат съхранявани на външен носител. Съществуват и ОС, които са изградена на принципа на добавяне на нови функции за работа в мрежа, които са свързани с управление на съвместната работа на КС.</a:t>
            </a:r>
          </a:p>
        </p:txBody>
      </p:sp>
      <p:sp>
        <p:nvSpPr>
          <p:cNvPr id="4" name="Контейнер за номер на слайда 3"/>
          <p:cNvSpPr>
            <a:spLocks noGrp="1"/>
          </p:cNvSpPr>
          <p:nvPr>
            <p:ph type="sldNum" sz="quarter" idx="10"/>
          </p:nvPr>
        </p:nvSpPr>
        <p:spPr/>
        <p:txBody>
          <a:bodyPr/>
          <a:lstStyle/>
          <a:p>
            <a:fld id="{7474B2C4-5DF0-4A2A-9E02-8CFA24073F1C}" type="slidenum">
              <a:rPr lang="bg-BG" smtClean="0"/>
              <a:t>9</a:t>
            </a:fld>
            <a:endParaRPr lang="bg-BG"/>
          </a:p>
        </p:txBody>
      </p:sp>
    </p:spTree>
    <p:extLst>
      <p:ext uri="{BB962C8B-B14F-4D97-AF65-F5344CB8AC3E}">
        <p14:creationId xmlns:p14="http://schemas.microsoft.com/office/powerpoint/2010/main" val="2501540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13"/>
          </p:nvPr>
        </p:nvSpPr>
        <p:spPr>
          <a:xfrm>
            <a:off x="1125141" y="446485"/>
            <a:ext cx="6875859" cy="4161234"/>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21" name="Title Text"/>
          <p:cNvSpPr txBox="1">
            <a:spLocks noGrp="1"/>
          </p:cNvSpPr>
          <p:nvPr>
            <p:ph type="title"/>
          </p:nvPr>
        </p:nvSpPr>
        <p:spPr>
          <a:xfrm>
            <a:off x="892969" y="4723805"/>
            <a:ext cx="7358063" cy="1000125"/>
          </a:xfrm>
          <a:prstGeom prst="rect">
            <a:avLst/>
          </a:prstGeom>
        </p:spPr>
        <p:txBody>
          <a:bodyPr anchor="b"/>
          <a:lstStyle/>
          <a:p>
            <a:r>
              <a:rPr lang="bg-BG"/>
              <a:t>Редакт. стил загл. образец</a:t>
            </a:r>
            <a:endParaRPr/>
          </a:p>
        </p:txBody>
      </p:sp>
      <p:sp>
        <p:nvSpPr>
          <p:cNvPr id="22" name="Body Level One…"/>
          <p:cNvSpPr txBox="1">
            <a:spLocks noGrp="1"/>
          </p:cNvSpPr>
          <p:nvPr>
            <p:ph type="body" sz="quarter" idx="1"/>
          </p:nvPr>
        </p:nvSpPr>
        <p:spPr>
          <a:xfrm>
            <a:off x="892969" y="5759648"/>
            <a:ext cx="7358063" cy="857250"/>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a:p>
        </p:txBody>
      </p:sp>
      <p:sp>
        <p:nvSpPr>
          <p:cNvPr id="23"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979228693"/>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Photo - 6 Up">
    <p:spTree>
      <p:nvGrpSpPr>
        <p:cNvPr id="1" name=""/>
        <p:cNvGrpSpPr/>
        <p:nvPr/>
      </p:nvGrpSpPr>
      <p:grpSpPr>
        <a:xfrm>
          <a:off x="0" y="0"/>
          <a:ext cx="0" cy="0"/>
          <a:chOff x="0" y="0"/>
          <a:chExt cx="0" cy="0"/>
        </a:xfrm>
      </p:grpSpPr>
      <p:sp>
        <p:nvSpPr>
          <p:cNvPr id="123" name="Image"/>
          <p:cNvSpPr>
            <a:spLocks noGrp="1"/>
          </p:cNvSpPr>
          <p:nvPr>
            <p:ph type="pic" sz="quarter" idx="13"/>
          </p:nvPr>
        </p:nvSpPr>
        <p:spPr>
          <a:xfrm>
            <a:off x="5956101" y="3580804"/>
            <a:ext cx="2500313" cy="2741415"/>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24" name="Image"/>
          <p:cNvSpPr>
            <a:spLocks noGrp="1"/>
          </p:cNvSpPr>
          <p:nvPr>
            <p:ph type="pic" sz="quarter" idx="14"/>
          </p:nvPr>
        </p:nvSpPr>
        <p:spPr>
          <a:xfrm>
            <a:off x="5956101" y="540246"/>
            <a:ext cx="2500313" cy="2741415"/>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25" name="Image"/>
          <p:cNvSpPr>
            <a:spLocks noGrp="1"/>
          </p:cNvSpPr>
          <p:nvPr>
            <p:ph type="pic" sz="quarter" idx="15"/>
          </p:nvPr>
        </p:nvSpPr>
        <p:spPr>
          <a:xfrm>
            <a:off x="669726" y="536403"/>
            <a:ext cx="2500313" cy="2740032"/>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26" name="Image"/>
          <p:cNvSpPr>
            <a:spLocks noGrp="1"/>
          </p:cNvSpPr>
          <p:nvPr>
            <p:ph type="pic" sz="quarter" idx="16"/>
          </p:nvPr>
        </p:nvSpPr>
        <p:spPr>
          <a:xfrm>
            <a:off x="669726" y="3581502"/>
            <a:ext cx="2500313" cy="2740032"/>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27" name="Image"/>
          <p:cNvSpPr>
            <a:spLocks noGrp="1"/>
          </p:cNvSpPr>
          <p:nvPr>
            <p:ph type="pic" sz="quarter" idx="17"/>
          </p:nvPr>
        </p:nvSpPr>
        <p:spPr>
          <a:xfrm>
            <a:off x="3312914" y="3585270"/>
            <a:ext cx="2500313" cy="2741414"/>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28" name="Image"/>
          <p:cNvSpPr>
            <a:spLocks noGrp="1"/>
          </p:cNvSpPr>
          <p:nvPr>
            <p:ph type="pic" sz="quarter" idx="18"/>
          </p:nvPr>
        </p:nvSpPr>
        <p:spPr>
          <a:xfrm>
            <a:off x="3321844" y="540246"/>
            <a:ext cx="2500313" cy="2741414"/>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29"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3014290572"/>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45" name="Image"/>
          <p:cNvSpPr>
            <a:spLocks noGrp="1"/>
          </p:cNvSpPr>
          <p:nvPr>
            <p:ph type="pic" idx="13"/>
          </p:nvPr>
        </p:nvSpPr>
        <p:spPr>
          <a:xfrm>
            <a:off x="0" y="0"/>
            <a:ext cx="9144000" cy="6858000"/>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46"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115168544"/>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разен">
    <p:spTree>
      <p:nvGrpSpPr>
        <p:cNvPr id="1" name=""/>
        <p:cNvGrpSpPr/>
        <p:nvPr/>
      </p:nvGrpSpPr>
      <p:grpSpPr>
        <a:xfrm>
          <a:off x="0" y="0"/>
          <a:ext cx="0" cy="0"/>
          <a:chOff x="0" y="0"/>
          <a:chExt cx="0" cy="0"/>
        </a:xfrm>
      </p:grpSpPr>
      <p:sp>
        <p:nvSpPr>
          <p:cNvPr id="153"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83915589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892969" y="2268141"/>
            <a:ext cx="7358063" cy="2321719"/>
          </a:xfrm>
          <a:prstGeom prst="rect">
            <a:avLst/>
          </a:prstGeom>
        </p:spPr>
        <p:txBody>
          <a:bodyPr/>
          <a:lstStyle/>
          <a:p>
            <a:r>
              <a:rPr lang="bg-BG"/>
              <a:t>Редакт. стил загл. образец</a:t>
            </a:r>
            <a:endParaRPr/>
          </a:p>
        </p:txBody>
      </p:sp>
      <p:sp>
        <p:nvSpPr>
          <p:cNvPr id="31"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1443606317"/>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sz="half" idx="13"/>
          </p:nvPr>
        </p:nvSpPr>
        <p:spPr>
          <a:xfrm>
            <a:off x="4723805" y="535781"/>
            <a:ext cx="3750469" cy="5795367"/>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39" name="Title Text"/>
          <p:cNvSpPr txBox="1">
            <a:spLocks noGrp="1"/>
          </p:cNvSpPr>
          <p:nvPr>
            <p:ph type="title"/>
          </p:nvPr>
        </p:nvSpPr>
        <p:spPr>
          <a:xfrm>
            <a:off x="669726" y="535781"/>
            <a:ext cx="3750469" cy="2812852"/>
          </a:xfrm>
          <a:prstGeom prst="rect">
            <a:avLst/>
          </a:prstGeom>
        </p:spPr>
        <p:txBody>
          <a:bodyPr anchor="b"/>
          <a:lstStyle>
            <a:lvl1pPr>
              <a:defRPr sz="4219"/>
            </a:lvl1pPr>
          </a:lstStyle>
          <a:p>
            <a:r>
              <a:rPr lang="bg-BG"/>
              <a:t>Редакт. стил загл. образец</a:t>
            </a:r>
            <a:endParaRPr/>
          </a:p>
        </p:txBody>
      </p:sp>
      <p:sp>
        <p:nvSpPr>
          <p:cNvPr id="40" name="Body Level One…"/>
          <p:cNvSpPr txBox="1">
            <a:spLocks noGrp="1"/>
          </p:cNvSpPr>
          <p:nvPr>
            <p:ph type="body" sz="quarter" idx="1"/>
          </p:nvPr>
        </p:nvSpPr>
        <p:spPr>
          <a:xfrm>
            <a:off x="669726" y="3518297"/>
            <a:ext cx="3750469" cy="281285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a:p>
        </p:txBody>
      </p:sp>
      <p:sp>
        <p:nvSpPr>
          <p:cNvPr id="41"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339932159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rPr lang="bg-BG"/>
              <a:t>Редакт. стил загл. образец</a:t>
            </a:r>
            <a:endParaRPr/>
          </a:p>
        </p:txBody>
      </p:sp>
      <p:sp>
        <p:nvSpPr>
          <p:cNvPr id="49" name="Slide Number"/>
          <p:cNvSpPr txBox="1">
            <a:spLocks noGrp="1"/>
          </p:cNvSpPr>
          <p:nvPr>
            <p:ph type="sldNum" sz="quarter" idx="2"/>
          </p:nvPr>
        </p:nvSpPr>
        <p:spPr>
          <a:prstGeom prst="rect">
            <a:avLst/>
          </a:prstGeom>
        </p:spPr>
        <p:txBody>
          <a:bodyPr/>
          <a:lstStyle/>
          <a:p>
            <a:fld id="{66C4F9B5-02C8-4D15-B1CF-5150DBA225DE}" type="slidenum">
              <a:rPr lang="bg-BG" smtClean="0"/>
              <a:t>‹#›</a:t>
            </a:fld>
            <a:endParaRPr lang="bg-BG"/>
          </a:p>
        </p:txBody>
      </p:sp>
    </p:spTree>
    <p:extLst>
      <p:ext uri="{BB962C8B-B14F-4D97-AF65-F5344CB8AC3E}">
        <p14:creationId xmlns:p14="http://schemas.microsoft.com/office/powerpoint/2010/main" val="389407966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rPr lang="bg-BG"/>
              <a:t>Редакт. стил загл. образец</a:t>
            </a:r>
            <a:endParaRPr/>
          </a:p>
        </p:txBody>
      </p:sp>
      <p:sp>
        <p:nvSpPr>
          <p:cNvPr id="57" name="Body Level One…"/>
          <p:cNvSpPr txBox="1">
            <a:spLocks noGrp="1"/>
          </p:cNvSpPr>
          <p:nvPr>
            <p:ph type="body" idx="1"/>
          </p:nvPr>
        </p:nvSpPr>
        <p:spPr>
          <a:prstGeom prst="rect">
            <a:avLst/>
          </a:prstGeom>
        </p:spPr>
        <p:txBody>
          <a:bodyPr/>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a:p>
        </p:txBody>
      </p:sp>
      <p:sp>
        <p:nvSpPr>
          <p:cNvPr id="58"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3977119903"/>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75" name="Image"/>
          <p:cNvSpPr>
            <a:spLocks noGrp="1"/>
          </p:cNvSpPr>
          <p:nvPr>
            <p:ph type="pic" sz="half" idx="13"/>
          </p:nvPr>
        </p:nvSpPr>
        <p:spPr>
          <a:xfrm>
            <a:off x="4723805" y="1821656"/>
            <a:ext cx="3750469" cy="4420195"/>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76" name="Title Text"/>
          <p:cNvSpPr txBox="1">
            <a:spLocks noGrp="1"/>
          </p:cNvSpPr>
          <p:nvPr>
            <p:ph type="title"/>
          </p:nvPr>
        </p:nvSpPr>
        <p:spPr>
          <a:prstGeom prst="rect">
            <a:avLst/>
          </a:prstGeom>
        </p:spPr>
        <p:txBody>
          <a:bodyPr/>
          <a:lstStyle/>
          <a:p>
            <a:r>
              <a:rPr lang="bg-BG"/>
              <a:t>Редакт. стил загл. образец</a:t>
            </a:r>
            <a:endParaRPr/>
          </a:p>
        </p:txBody>
      </p:sp>
      <p:sp>
        <p:nvSpPr>
          <p:cNvPr id="77" name="Body Level One…"/>
          <p:cNvSpPr txBox="1">
            <a:spLocks noGrp="1"/>
          </p:cNvSpPr>
          <p:nvPr>
            <p:ph type="body" sz="half" idx="1"/>
          </p:nvPr>
        </p:nvSpPr>
        <p:spPr>
          <a:xfrm>
            <a:off x="669726" y="1821656"/>
            <a:ext cx="3750469" cy="4420195"/>
          </a:xfrm>
          <a:prstGeom prst="rect">
            <a:avLst/>
          </a:prstGeom>
        </p:spPr>
        <p:txBody>
          <a:bodyPr/>
          <a:lstStyle>
            <a:lvl1pPr marL="267881" indent="-267881">
              <a:spcBef>
                <a:spcPts val="2672"/>
              </a:spcBef>
              <a:defRPr sz="1969"/>
            </a:lvl1pPr>
            <a:lvl2pPr marL="535762" indent="-267881">
              <a:spcBef>
                <a:spcPts val="2672"/>
              </a:spcBef>
              <a:defRPr sz="1969"/>
            </a:lvl2pPr>
            <a:lvl3pPr marL="803643" indent="-267881">
              <a:spcBef>
                <a:spcPts val="2672"/>
              </a:spcBef>
              <a:defRPr sz="1969"/>
            </a:lvl3pPr>
            <a:lvl4pPr marL="1071524" indent="-267881">
              <a:spcBef>
                <a:spcPts val="2672"/>
              </a:spcBef>
              <a:defRPr sz="1969"/>
            </a:lvl4pPr>
            <a:lvl5pPr marL="1339406" indent="-267881">
              <a:spcBef>
                <a:spcPts val="2672"/>
              </a:spcBef>
              <a:defRPr sz="1969"/>
            </a:lvl5pPr>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a:p>
        </p:txBody>
      </p:sp>
      <p:sp>
        <p:nvSpPr>
          <p:cNvPr id="78"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98229417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cSld name="Bullets - 2 Col">
    <p:spTree>
      <p:nvGrpSpPr>
        <p:cNvPr id="1" name=""/>
        <p:cNvGrpSpPr/>
        <p:nvPr/>
      </p:nvGrpSpPr>
      <p:grpSpPr>
        <a:xfrm>
          <a:off x="0" y="0"/>
          <a:ext cx="0" cy="0"/>
          <a:chOff x="0" y="0"/>
          <a:chExt cx="0" cy="0"/>
        </a:xfrm>
      </p:grpSpPr>
      <p:sp>
        <p:nvSpPr>
          <p:cNvPr id="93" name="Body Level One…"/>
          <p:cNvSpPr txBox="1">
            <a:spLocks noGrp="1"/>
          </p:cNvSpPr>
          <p:nvPr>
            <p:ph type="body" sz="half" idx="1"/>
          </p:nvPr>
        </p:nvSpPr>
        <p:spPr>
          <a:xfrm>
            <a:off x="669727" y="892969"/>
            <a:ext cx="3902273" cy="5072063"/>
          </a:xfrm>
          <a:prstGeom prst="rect">
            <a:avLst/>
          </a:prstGeom>
        </p:spPr>
        <p:txBody>
          <a:bodyPr/>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dirty="0"/>
          </a:p>
        </p:txBody>
      </p:sp>
      <p:sp>
        <p:nvSpPr>
          <p:cNvPr id="95"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
        <p:nvSpPr>
          <p:cNvPr id="5" name="Body Level One…"/>
          <p:cNvSpPr txBox="1">
            <a:spLocks noGrp="1"/>
          </p:cNvSpPr>
          <p:nvPr>
            <p:ph type="body" sz="half" idx="10"/>
          </p:nvPr>
        </p:nvSpPr>
        <p:spPr>
          <a:xfrm>
            <a:off x="4572000" y="892969"/>
            <a:ext cx="3902273" cy="5072063"/>
          </a:xfrm>
          <a:prstGeom prst="rect">
            <a:avLst/>
          </a:prstGeom>
        </p:spPr>
        <p:txBody>
          <a:bodyPr/>
          <a:lstStyle/>
          <a:p>
            <a:pPr lvl="0"/>
            <a:r>
              <a:rPr lang="bg-BG"/>
              <a:t>Редактиране на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dirty="0"/>
          </a:p>
        </p:txBody>
      </p:sp>
    </p:spTree>
    <p:extLst>
      <p:ext uri="{BB962C8B-B14F-4D97-AF65-F5344CB8AC3E}">
        <p14:creationId xmlns:p14="http://schemas.microsoft.com/office/powerpoint/2010/main" val="3923669269"/>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02" name="Image"/>
          <p:cNvSpPr>
            <a:spLocks noGrp="1"/>
          </p:cNvSpPr>
          <p:nvPr>
            <p:ph type="pic" sz="quarter" idx="13"/>
          </p:nvPr>
        </p:nvSpPr>
        <p:spPr>
          <a:xfrm>
            <a:off x="4723805" y="3580805"/>
            <a:ext cx="3750469" cy="2741414"/>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03" name="Image"/>
          <p:cNvSpPr>
            <a:spLocks noGrp="1"/>
          </p:cNvSpPr>
          <p:nvPr>
            <p:ph type="pic" sz="quarter" idx="14"/>
          </p:nvPr>
        </p:nvSpPr>
        <p:spPr>
          <a:xfrm>
            <a:off x="4723805" y="535781"/>
            <a:ext cx="3750469" cy="2741414"/>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04" name="Image"/>
          <p:cNvSpPr>
            <a:spLocks noGrp="1"/>
          </p:cNvSpPr>
          <p:nvPr>
            <p:ph type="pic" sz="half" idx="15"/>
          </p:nvPr>
        </p:nvSpPr>
        <p:spPr>
          <a:xfrm>
            <a:off x="669726" y="536403"/>
            <a:ext cx="3750469" cy="5786438"/>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05"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2547132722"/>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4 Up">
    <p:spTree>
      <p:nvGrpSpPr>
        <p:cNvPr id="1" name=""/>
        <p:cNvGrpSpPr/>
        <p:nvPr/>
      </p:nvGrpSpPr>
      <p:grpSpPr>
        <a:xfrm>
          <a:off x="0" y="0"/>
          <a:ext cx="0" cy="0"/>
          <a:chOff x="0" y="0"/>
          <a:chExt cx="0" cy="0"/>
        </a:xfrm>
      </p:grpSpPr>
      <p:sp>
        <p:nvSpPr>
          <p:cNvPr id="112" name="Image"/>
          <p:cNvSpPr>
            <a:spLocks noGrp="1"/>
          </p:cNvSpPr>
          <p:nvPr>
            <p:ph type="pic" sz="quarter" idx="13"/>
          </p:nvPr>
        </p:nvSpPr>
        <p:spPr>
          <a:xfrm>
            <a:off x="4723805" y="3580805"/>
            <a:ext cx="3750469" cy="2741414"/>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13" name="Image"/>
          <p:cNvSpPr>
            <a:spLocks noGrp="1"/>
          </p:cNvSpPr>
          <p:nvPr>
            <p:ph type="pic" sz="quarter" idx="14"/>
          </p:nvPr>
        </p:nvSpPr>
        <p:spPr>
          <a:xfrm>
            <a:off x="4723805" y="535781"/>
            <a:ext cx="3750469" cy="2741414"/>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14" name="Image"/>
          <p:cNvSpPr>
            <a:spLocks noGrp="1"/>
          </p:cNvSpPr>
          <p:nvPr>
            <p:ph type="pic" sz="quarter" idx="15"/>
          </p:nvPr>
        </p:nvSpPr>
        <p:spPr>
          <a:xfrm>
            <a:off x="669726" y="536403"/>
            <a:ext cx="3750469" cy="2740032"/>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15" name="Image"/>
          <p:cNvSpPr>
            <a:spLocks noGrp="1"/>
          </p:cNvSpPr>
          <p:nvPr>
            <p:ph type="pic" sz="quarter" idx="16"/>
          </p:nvPr>
        </p:nvSpPr>
        <p:spPr>
          <a:xfrm>
            <a:off x="669726" y="3581502"/>
            <a:ext cx="3750469" cy="2740032"/>
          </a:xfrm>
          <a:prstGeom prst="rect">
            <a:avLst/>
          </a:prstGeom>
        </p:spPr>
        <p:txBody>
          <a:bodyPr lIns="91439" tIns="45719" rIns="91439" bIns="45719" anchor="t">
            <a:noAutofit/>
          </a:bodyPr>
          <a:lstStyle/>
          <a:p>
            <a:r>
              <a:rPr lang="bg-BG"/>
              <a:t>Щракнете върху иконата, за да добавите картина</a:t>
            </a:r>
            <a:endParaRPr/>
          </a:p>
        </p:txBody>
      </p:sp>
      <p:sp>
        <p:nvSpPr>
          <p:cNvPr id="116" name="Slide Number"/>
          <p:cNvSpPr txBox="1">
            <a:spLocks noGrp="1"/>
          </p:cNvSpPr>
          <p:nvPr>
            <p:ph type="sldNum" sz="quarter" idx="2"/>
          </p:nvPr>
        </p:nvSpPr>
        <p:spPr>
          <a:xfrm>
            <a:off x="4416853" y="6500812"/>
            <a:ext cx="301365" cy="297389"/>
          </a:xfrm>
          <a:prstGeom prst="rect">
            <a:avLst/>
          </a:prstGeom>
        </p:spPr>
        <p:txBody>
          <a:bodyPr anchor="t"/>
          <a:lstStyle/>
          <a:p>
            <a:fld id="{66C4F9B5-02C8-4D15-B1CF-5150DBA225DE}" type="slidenum">
              <a:rPr lang="bg-BG" smtClean="0"/>
              <a:t>‹#›</a:t>
            </a:fld>
            <a:endParaRPr lang="bg-BG"/>
          </a:p>
        </p:txBody>
      </p:sp>
    </p:spTree>
    <p:extLst>
      <p:ext uri="{BB962C8B-B14F-4D97-AF65-F5344CB8AC3E}">
        <p14:creationId xmlns:p14="http://schemas.microsoft.com/office/powerpoint/2010/main" val="2125473205"/>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69727" y="285750"/>
            <a:ext cx="7804547" cy="149125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69727" y="1821656"/>
            <a:ext cx="7804547" cy="4420195"/>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16853" y="6471314"/>
            <a:ext cx="301365" cy="297389"/>
          </a:xfrm>
          <a:prstGeom prst="rect">
            <a:avLst/>
          </a:prstGeom>
          <a:ln w="12700">
            <a:miter lim="400000"/>
          </a:ln>
        </p:spPr>
        <p:txBody>
          <a:bodyPr wrap="none" lIns="50800" tIns="50800" rIns="50800" bIns="50800" anchor="b">
            <a:spAutoFit/>
          </a:bodyPr>
          <a:lstStyle>
            <a:lvl1pPr>
              <a:defRPr sz="1266"/>
            </a:lvl1pPr>
          </a:lstStyle>
          <a:p>
            <a:fld id="{66C4F9B5-02C8-4D15-B1CF-5150DBA225DE}" type="slidenum">
              <a:rPr lang="bg-BG" smtClean="0"/>
              <a:t>‹#›</a:t>
            </a:fld>
            <a:endParaRPr lang="bg-BG"/>
          </a:p>
        </p:txBody>
      </p:sp>
    </p:spTree>
    <p:extLst>
      <p:ext uri="{BB962C8B-B14F-4D97-AF65-F5344CB8AC3E}">
        <p14:creationId xmlns:p14="http://schemas.microsoft.com/office/powerpoint/2010/main" val="3664440916"/>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700" r:id="rId6"/>
    <p:sldLayoutId id="2147483702" r:id="rId7"/>
    <p:sldLayoutId id="2147483703" r:id="rId8"/>
    <p:sldLayoutId id="2147483704" r:id="rId9"/>
    <p:sldLayoutId id="2147483705" r:id="rId10"/>
    <p:sldLayoutId id="2147483707" r:id="rId11"/>
    <p:sldLayoutId id="2147483708" r:id="rId12"/>
  </p:sldLayoutIdLst>
  <p:transition spd="med"/>
  <p:txStyles>
    <p:titleStyle>
      <a:lvl1pPr marL="0" marR="0" indent="0"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9pPr>
    </p:titleStyle>
    <p:body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p:bodyStyle>
    <p:otherStyle>
      <a:lvl1pPr marL="0" marR="0" indent="0"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1266"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A9D44325-DE8E-4CA7-ABB0-2B80BFEA4473}"/>
              </a:ext>
            </a:extLst>
          </p:cNvPr>
          <p:cNvSpPr>
            <a:spLocks noGrp="1"/>
          </p:cNvSpPr>
          <p:nvPr>
            <p:ph type="title"/>
          </p:nvPr>
        </p:nvSpPr>
        <p:spPr/>
        <p:txBody>
          <a:bodyPr/>
          <a:lstStyle/>
          <a:p>
            <a:r>
              <a:rPr lang="bg-BG" dirty="0"/>
              <a:t>Проектиране на компютърни системи</a:t>
            </a:r>
          </a:p>
        </p:txBody>
      </p:sp>
      <p:sp>
        <p:nvSpPr>
          <p:cNvPr id="4" name="Текстов контейнер 1">
            <a:extLst>
              <a:ext uri="{FF2B5EF4-FFF2-40B4-BE49-F238E27FC236}">
                <a16:creationId xmlns:a16="http://schemas.microsoft.com/office/drawing/2014/main" id="{9BE36B46-76BC-41BB-A737-ECB5E44842CF}"/>
              </a:ext>
            </a:extLst>
          </p:cNvPr>
          <p:cNvSpPr txBox="1">
            <a:spLocks/>
          </p:cNvSpPr>
          <p:nvPr/>
        </p:nvSpPr>
        <p:spPr>
          <a:xfrm>
            <a:off x="892969" y="5713994"/>
            <a:ext cx="7358063" cy="405624"/>
          </a:xfrm>
          <a:prstGeom prst="rect">
            <a:avLst/>
          </a:prstGeom>
        </p:spPr>
        <p:txBody>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r">
              <a:buNone/>
            </a:pPr>
            <a:r>
              <a:rPr lang="bg-BG">
                <a:solidFill>
                  <a:schemeClr val="tx2">
                    <a:lumMod val="75000"/>
                  </a:schemeClr>
                </a:solidFill>
              </a:rPr>
              <a:t>инж. Светлозар Косев</a:t>
            </a:r>
            <a:endParaRPr lang="bg-BG" dirty="0">
              <a:solidFill>
                <a:schemeClr val="tx2">
                  <a:lumMod val="75000"/>
                </a:schemeClr>
              </a:solidFill>
            </a:endParaRPr>
          </a:p>
        </p:txBody>
      </p:sp>
    </p:spTree>
    <p:extLst>
      <p:ext uri="{BB962C8B-B14F-4D97-AF65-F5344CB8AC3E}">
        <p14:creationId xmlns:p14="http://schemas.microsoft.com/office/powerpoint/2010/main" val="96870471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ов контейнер 1">
            <a:extLst>
              <a:ext uri="{FF2B5EF4-FFF2-40B4-BE49-F238E27FC236}">
                <a16:creationId xmlns:a16="http://schemas.microsoft.com/office/drawing/2014/main" id="{0C8FCC01-1C69-4AD5-920F-A56353498A72}"/>
              </a:ext>
            </a:extLst>
          </p:cNvPr>
          <p:cNvSpPr>
            <a:spLocks noGrp="1"/>
          </p:cNvSpPr>
          <p:nvPr>
            <p:ph type="body" sz="half" idx="1"/>
          </p:nvPr>
        </p:nvSpPr>
        <p:spPr/>
        <p:txBody>
          <a:bodyPr/>
          <a:lstStyle/>
          <a:p>
            <a:pPr marL="0" indent="0" algn="ctr">
              <a:buNone/>
            </a:pPr>
            <a:r>
              <a:rPr lang="bg-BG" dirty="0"/>
              <a:t>Стандартен</a:t>
            </a:r>
          </a:p>
        </p:txBody>
      </p:sp>
      <p:sp>
        <p:nvSpPr>
          <p:cNvPr id="3" name="Текстов контейнер 2">
            <a:extLst>
              <a:ext uri="{FF2B5EF4-FFF2-40B4-BE49-F238E27FC236}">
                <a16:creationId xmlns:a16="http://schemas.microsoft.com/office/drawing/2014/main" id="{FA7DAF28-D312-4599-A18B-078A0993E7F5}"/>
              </a:ext>
            </a:extLst>
          </p:cNvPr>
          <p:cNvSpPr>
            <a:spLocks noGrp="1"/>
          </p:cNvSpPr>
          <p:nvPr>
            <p:ph type="body" sz="half" idx="10"/>
          </p:nvPr>
        </p:nvSpPr>
        <p:spPr/>
        <p:txBody>
          <a:bodyPr/>
          <a:lstStyle/>
          <a:p>
            <a:pPr marL="0" indent="0" algn="ctr">
              <a:buNone/>
            </a:pPr>
            <a:r>
              <a:rPr lang="bg-BG" dirty="0">
                <a:solidFill>
                  <a:schemeClr val="tx1"/>
                </a:solidFill>
              </a:rPr>
              <a:t>Съвместно проектиране</a:t>
            </a:r>
            <a:br>
              <a:rPr lang="bg-BG" dirty="0">
                <a:solidFill>
                  <a:schemeClr val="tx1"/>
                </a:solidFill>
              </a:rPr>
            </a:br>
            <a:r>
              <a:rPr lang="bg-BG" dirty="0">
                <a:solidFill>
                  <a:schemeClr val="tx1"/>
                </a:solidFill>
              </a:rPr>
              <a:t>/</a:t>
            </a:r>
            <a:r>
              <a:rPr lang="bg-BG" dirty="0" err="1">
                <a:solidFill>
                  <a:schemeClr val="tx1"/>
                </a:solidFill>
              </a:rPr>
              <a:t>Кодизайн</a:t>
            </a:r>
            <a:r>
              <a:rPr lang="bg-BG" dirty="0">
                <a:solidFill>
                  <a:schemeClr val="tx1"/>
                </a:solidFill>
              </a:rPr>
              <a:t>/</a:t>
            </a:r>
          </a:p>
        </p:txBody>
      </p:sp>
      <p:sp>
        <p:nvSpPr>
          <p:cNvPr id="4" name="Заглавие 1">
            <a:extLst>
              <a:ext uri="{FF2B5EF4-FFF2-40B4-BE49-F238E27FC236}">
                <a16:creationId xmlns:a16="http://schemas.microsoft.com/office/drawing/2014/main" id="{E357F83A-30E4-4403-8DD0-4752D6A7A684}"/>
              </a:ext>
            </a:extLst>
          </p:cNvPr>
          <p:cNvSpPr txBox="1">
            <a:spLocks/>
          </p:cNvSpPr>
          <p:nvPr/>
        </p:nvSpPr>
        <p:spPr>
          <a:xfrm>
            <a:off x="669727" y="285750"/>
            <a:ext cx="7804547" cy="1491258"/>
          </a:xfrm>
          <a:prstGeom prst="rect">
            <a:avLst/>
          </a:prstGeom>
        </p:spPr>
        <p:txBody>
          <a:bodyPr anchor="ctr">
            <a:normAutofit/>
          </a:bodyPr>
          <a:lstStyle>
            <a:lvl1pPr marL="0" marR="0" indent="0"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9pPr>
          </a:lstStyle>
          <a:p>
            <a:r>
              <a:rPr lang="bg-BG" sz="2000" dirty="0">
                <a:solidFill>
                  <a:schemeClr val="tx2">
                    <a:lumMod val="75000"/>
                  </a:schemeClr>
                </a:solidFill>
              </a:rPr>
              <a:t>Основни подходи</a:t>
            </a:r>
          </a:p>
        </p:txBody>
      </p:sp>
    </p:spTree>
    <p:extLst>
      <p:ext uri="{BB962C8B-B14F-4D97-AF65-F5344CB8AC3E}">
        <p14:creationId xmlns:p14="http://schemas.microsoft.com/office/powerpoint/2010/main" val="290858285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1000"/>
                                  </p:stCondLst>
                                  <p:childTnLst>
                                    <p:set>
                                      <p:cBhvr>
                                        <p:cTn id="6" dur="1" fill="hold">
                                          <p:stCondLst>
                                            <p:cond delay="9"/>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childTnLst>
                          </p:cTn>
                        </p:par>
                        <p:par>
                          <p:cTn id="7" fill="hold">
                            <p:stCondLst>
                              <p:cond delay="1010"/>
                            </p:stCondLst>
                            <p:childTnLst>
                              <p:par>
                                <p:cTn id="8" presetID="1" presetClass="entr" presetSubtype="0" fill="hold" nodeType="afterEffect">
                                  <p:stCondLst>
                                    <p:cond delay="2000"/>
                                  </p:stCondLst>
                                  <p:childTnLst>
                                    <p:set>
                                      <p:cBhvr>
                                        <p:cTn id="9" dur="1" fill="hold">
                                          <p:stCondLst>
                                            <p:cond delay="999"/>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ов контейнер 1">
            <a:extLst>
              <a:ext uri="{FF2B5EF4-FFF2-40B4-BE49-F238E27FC236}">
                <a16:creationId xmlns:a16="http://schemas.microsoft.com/office/drawing/2014/main" id="{0C8FCC01-1C69-4AD5-920F-A56353498A72}"/>
              </a:ext>
            </a:extLst>
          </p:cNvPr>
          <p:cNvSpPr>
            <a:spLocks noGrp="1"/>
          </p:cNvSpPr>
          <p:nvPr>
            <p:ph type="body" sz="half" idx="1"/>
          </p:nvPr>
        </p:nvSpPr>
        <p:spPr/>
        <p:txBody>
          <a:bodyPr/>
          <a:lstStyle/>
          <a:p>
            <a:pPr marL="0" indent="0" algn="ctr">
              <a:buNone/>
            </a:pPr>
            <a:r>
              <a:rPr lang="bg-BG" dirty="0"/>
              <a:t>Стандартен</a:t>
            </a:r>
          </a:p>
        </p:txBody>
      </p:sp>
      <p:sp>
        <p:nvSpPr>
          <p:cNvPr id="4" name="Заглавие 1">
            <a:extLst>
              <a:ext uri="{FF2B5EF4-FFF2-40B4-BE49-F238E27FC236}">
                <a16:creationId xmlns:a16="http://schemas.microsoft.com/office/drawing/2014/main" id="{E357F83A-30E4-4403-8DD0-4752D6A7A684}"/>
              </a:ext>
            </a:extLst>
          </p:cNvPr>
          <p:cNvSpPr txBox="1">
            <a:spLocks/>
          </p:cNvSpPr>
          <p:nvPr/>
        </p:nvSpPr>
        <p:spPr>
          <a:xfrm>
            <a:off x="669727" y="285750"/>
            <a:ext cx="7804547" cy="1491258"/>
          </a:xfrm>
          <a:prstGeom prst="rect">
            <a:avLst/>
          </a:prstGeom>
        </p:spPr>
        <p:txBody>
          <a:bodyPr anchor="ctr">
            <a:normAutofit/>
          </a:bodyPr>
          <a:lstStyle>
            <a:lvl1pPr marL="0" marR="0" indent="0"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9pPr>
          </a:lstStyle>
          <a:p>
            <a:r>
              <a:rPr lang="bg-BG" sz="2000" dirty="0">
                <a:solidFill>
                  <a:schemeClr val="tx2">
                    <a:lumMod val="75000"/>
                  </a:schemeClr>
                </a:solidFill>
              </a:rPr>
              <a:t>Основни подходи</a:t>
            </a:r>
          </a:p>
        </p:txBody>
      </p:sp>
      <p:sp>
        <p:nvSpPr>
          <p:cNvPr id="7" name="Текстов контейнер 1">
            <a:extLst>
              <a:ext uri="{FF2B5EF4-FFF2-40B4-BE49-F238E27FC236}">
                <a16:creationId xmlns:a16="http://schemas.microsoft.com/office/drawing/2014/main" id="{3227DC60-1CF9-4103-A282-04D92052EAF0}"/>
              </a:ext>
            </a:extLst>
          </p:cNvPr>
          <p:cNvSpPr txBox="1">
            <a:spLocks/>
          </p:cNvSpPr>
          <p:nvPr/>
        </p:nvSpPr>
        <p:spPr>
          <a:xfrm>
            <a:off x="822127" y="155336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t>Хардуерни модули</a:t>
            </a:r>
          </a:p>
        </p:txBody>
      </p:sp>
      <p:sp>
        <p:nvSpPr>
          <p:cNvPr id="8" name="Текстов контейнер 2">
            <a:extLst>
              <a:ext uri="{FF2B5EF4-FFF2-40B4-BE49-F238E27FC236}">
                <a16:creationId xmlns:a16="http://schemas.microsoft.com/office/drawing/2014/main" id="{EC3E1FB4-E0A6-41A0-B34D-59F8637D829C}"/>
              </a:ext>
            </a:extLst>
          </p:cNvPr>
          <p:cNvSpPr>
            <a:spLocks noGrp="1"/>
          </p:cNvSpPr>
          <p:nvPr>
            <p:ph type="body" sz="half" idx="10"/>
          </p:nvPr>
        </p:nvSpPr>
        <p:spPr>
          <a:xfrm>
            <a:off x="4572000" y="1557984"/>
            <a:ext cx="3902273" cy="5072063"/>
          </a:xfrm>
        </p:spPr>
        <p:txBody>
          <a:bodyPr/>
          <a:lstStyle/>
          <a:p>
            <a:pPr marL="0" indent="0" algn="ctr">
              <a:buNone/>
            </a:pPr>
            <a:r>
              <a:rPr lang="bg-BG" dirty="0">
                <a:solidFill>
                  <a:schemeClr val="tx1"/>
                </a:solidFill>
              </a:rPr>
              <a:t>Софтуерни модули</a:t>
            </a:r>
          </a:p>
        </p:txBody>
      </p:sp>
    </p:spTree>
    <p:extLst>
      <p:ext uri="{BB962C8B-B14F-4D97-AF65-F5344CB8AC3E}">
        <p14:creationId xmlns:p14="http://schemas.microsoft.com/office/powerpoint/2010/main" val="207927265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afterEffect">
                                  <p:stCondLst>
                                    <p:cond delay="250"/>
                                  </p:stCondLst>
                                  <p:childTnLst>
                                    <p:animMotion origin="layout" path="M -3.05556E-6 0 L 0.21459 -0.00023 " pathEditMode="relative" rAng="0" ptsTypes="AA">
                                      <p:cBhvr>
                                        <p:cTn id="6" dur="1000" fill="hold"/>
                                        <p:tgtEl>
                                          <p:spTgt spid="2">
                                            <p:txEl>
                                              <p:pRg st="0" end="0"/>
                                            </p:txEl>
                                          </p:spTgt>
                                        </p:tgtEl>
                                        <p:attrNameLst>
                                          <p:attrName>ppt_x</p:attrName>
                                          <p:attrName>ppt_y</p:attrName>
                                        </p:attrNameLst>
                                      </p:cBhvr>
                                      <p:rCtr x="10729" y="-23"/>
                                    </p:animMotion>
                                  </p:childTnLst>
                                </p:cTn>
                              </p:par>
                            </p:childTnLst>
                          </p:cTn>
                        </p:par>
                        <p:par>
                          <p:cTn id="7" fill="hold">
                            <p:stCondLst>
                              <p:cond delay="1250"/>
                            </p:stCondLst>
                            <p:childTnLst>
                              <p:par>
                                <p:cTn id="8" presetID="1" presetClass="entr" presetSubtype="0" fill="hold" nodeType="afterEffect">
                                  <p:stCondLst>
                                    <p:cond delay="500"/>
                                  </p:stCondLst>
                                  <p:childTnLst>
                                    <p:set>
                                      <p:cBhvr>
                                        <p:cTn id="9" dur="1" fill="hold">
                                          <p:stCondLst>
                                            <p:cond delay="999"/>
                                          </p:stCondLst>
                                        </p:cTn>
                                        <p:tgtEl>
                                          <p:spTgt spid="7">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
                                            <p:txEl>
                                              <p:pRg st="0" end="0"/>
                                            </p:txEl>
                                          </p:spTgt>
                                        </p:tgtEl>
                                        <p:attrNameLst>
                                          <p:attrName>ppt_c</p:attrName>
                                        </p:attrNameLst>
                                      </p:cBhvr>
                                      <p:to>
                                        <a:schemeClr val="bg2"/>
                                      </p:to>
                                    </p:animClr>
                                  </p:subTnLst>
                                </p:cTn>
                              </p:par>
                            </p:childTnLst>
                          </p:cTn>
                        </p:par>
                        <p:par>
                          <p:cTn id="10" fill="hold">
                            <p:stCondLst>
                              <p:cond delay="2750"/>
                            </p:stCondLst>
                            <p:childTnLst>
                              <p:par>
                                <p:cTn id="11" presetID="1" presetClass="entr" presetSubtype="0" fill="hold" nodeType="afterEffect">
                                  <p:stCondLst>
                                    <p:cond delay="750"/>
                                  </p:stCondLst>
                                  <p:childTnLst>
                                    <p:set>
                                      <p:cBhvr>
                                        <p:cTn id="12" dur="1" fill="hold">
                                          <p:stCondLst>
                                            <p:cond delay="999"/>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1">
            <a:extLst>
              <a:ext uri="{FF2B5EF4-FFF2-40B4-BE49-F238E27FC236}">
                <a16:creationId xmlns:a16="http://schemas.microsoft.com/office/drawing/2014/main" id="{E357F83A-30E4-4403-8DD0-4752D6A7A684}"/>
              </a:ext>
            </a:extLst>
          </p:cNvPr>
          <p:cNvSpPr txBox="1">
            <a:spLocks/>
          </p:cNvSpPr>
          <p:nvPr/>
        </p:nvSpPr>
        <p:spPr>
          <a:xfrm>
            <a:off x="669727" y="285750"/>
            <a:ext cx="7804547" cy="1491258"/>
          </a:xfrm>
          <a:prstGeom prst="rect">
            <a:avLst/>
          </a:prstGeom>
        </p:spPr>
        <p:txBody>
          <a:bodyPr anchor="ctr">
            <a:normAutofit/>
          </a:bodyPr>
          <a:lstStyle>
            <a:lvl1pPr marL="0" marR="0" indent="0"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9pPr>
          </a:lstStyle>
          <a:p>
            <a:r>
              <a:rPr lang="bg-BG" sz="2000" dirty="0">
                <a:solidFill>
                  <a:schemeClr val="tx2">
                    <a:lumMod val="75000"/>
                  </a:schemeClr>
                </a:solidFill>
              </a:rPr>
              <a:t>Основни подходи</a:t>
            </a:r>
          </a:p>
        </p:txBody>
      </p:sp>
      <p:sp>
        <p:nvSpPr>
          <p:cNvPr id="8" name="Текстов контейнер 2">
            <a:extLst>
              <a:ext uri="{FF2B5EF4-FFF2-40B4-BE49-F238E27FC236}">
                <a16:creationId xmlns:a16="http://schemas.microsoft.com/office/drawing/2014/main" id="{EC3E1FB4-E0A6-41A0-B34D-59F8637D829C}"/>
              </a:ext>
            </a:extLst>
          </p:cNvPr>
          <p:cNvSpPr>
            <a:spLocks noGrp="1"/>
          </p:cNvSpPr>
          <p:nvPr>
            <p:ph type="body" sz="half" idx="10"/>
          </p:nvPr>
        </p:nvSpPr>
        <p:spPr>
          <a:xfrm>
            <a:off x="4572000" y="1557984"/>
            <a:ext cx="3902273" cy="5072063"/>
          </a:xfrm>
        </p:spPr>
        <p:txBody>
          <a:bodyPr/>
          <a:lstStyle/>
          <a:p>
            <a:pPr marL="0" indent="0" algn="ctr">
              <a:buNone/>
            </a:pPr>
            <a:r>
              <a:rPr lang="bg-BG" dirty="0">
                <a:solidFill>
                  <a:schemeClr val="tx1"/>
                </a:solidFill>
              </a:rPr>
              <a:t>Системен подход</a:t>
            </a:r>
          </a:p>
        </p:txBody>
      </p:sp>
      <p:sp>
        <p:nvSpPr>
          <p:cNvPr id="9" name="Текстов контейнер 1">
            <a:extLst>
              <a:ext uri="{FF2B5EF4-FFF2-40B4-BE49-F238E27FC236}">
                <a16:creationId xmlns:a16="http://schemas.microsoft.com/office/drawing/2014/main" id="{43D5EDBC-CA0A-48F9-A7A5-4DB2479CB2BD}"/>
              </a:ext>
            </a:extLst>
          </p:cNvPr>
          <p:cNvSpPr txBox="1">
            <a:spLocks/>
          </p:cNvSpPr>
          <p:nvPr/>
        </p:nvSpPr>
        <p:spPr>
          <a:xfrm>
            <a:off x="822127" y="155336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buFontTx/>
              <a:buNone/>
            </a:pPr>
            <a:r>
              <a:rPr lang="bg-BG" dirty="0"/>
              <a:t>Декомпозиция</a:t>
            </a:r>
          </a:p>
        </p:txBody>
      </p:sp>
      <p:sp>
        <p:nvSpPr>
          <p:cNvPr id="10" name="Текстов контейнер 2">
            <a:extLst>
              <a:ext uri="{FF2B5EF4-FFF2-40B4-BE49-F238E27FC236}">
                <a16:creationId xmlns:a16="http://schemas.microsoft.com/office/drawing/2014/main" id="{AE592ADE-13BF-42A7-A04B-24DDA7BF3102}"/>
              </a:ext>
            </a:extLst>
          </p:cNvPr>
          <p:cNvSpPr txBox="1">
            <a:spLocks/>
          </p:cNvSpPr>
          <p:nvPr/>
        </p:nvSpPr>
        <p:spPr>
          <a:xfrm>
            <a:off x="4724400" y="1571837"/>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r">
              <a:buFontTx/>
              <a:buNone/>
            </a:pPr>
            <a:r>
              <a:rPr lang="bg-BG" dirty="0">
                <a:solidFill>
                  <a:schemeClr val="tx1"/>
                </a:solidFill>
              </a:rPr>
              <a:t>Йерархичност</a:t>
            </a:r>
          </a:p>
        </p:txBody>
      </p:sp>
      <p:sp>
        <p:nvSpPr>
          <p:cNvPr id="11" name="Текстов контейнер 1">
            <a:extLst>
              <a:ext uri="{FF2B5EF4-FFF2-40B4-BE49-F238E27FC236}">
                <a16:creationId xmlns:a16="http://schemas.microsoft.com/office/drawing/2014/main" id="{170E5F09-D263-4FDB-93B4-B6806BF1163A}"/>
              </a:ext>
            </a:extLst>
          </p:cNvPr>
          <p:cNvSpPr txBox="1">
            <a:spLocks/>
          </p:cNvSpPr>
          <p:nvPr/>
        </p:nvSpPr>
        <p:spPr>
          <a:xfrm>
            <a:off x="2710947" y="1576455"/>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t>Модулност</a:t>
            </a:r>
          </a:p>
        </p:txBody>
      </p:sp>
    </p:spTree>
    <p:extLst>
      <p:ext uri="{BB962C8B-B14F-4D97-AF65-F5344CB8AC3E}">
        <p14:creationId xmlns:p14="http://schemas.microsoft.com/office/powerpoint/2010/main" val="139843258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afterEffect">
                                  <p:stCondLst>
                                    <p:cond delay="250"/>
                                  </p:stCondLst>
                                  <p:childTnLst>
                                    <p:animMotion origin="layout" path="M 8.33333E-7 7.40741E-7 L -0.21476 -0.09607 " pathEditMode="relative" rAng="0" ptsTypes="AA">
                                      <p:cBhvr>
                                        <p:cTn id="6" dur="1000" fill="hold"/>
                                        <p:tgtEl>
                                          <p:spTgt spid="8">
                                            <p:txEl>
                                              <p:pRg st="0" end="0"/>
                                            </p:txEl>
                                          </p:spTgt>
                                        </p:tgtEl>
                                        <p:attrNameLst>
                                          <p:attrName>ppt_x</p:attrName>
                                          <p:attrName>ppt_y</p:attrName>
                                        </p:attrNameLst>
                                      </p:cBhvr>
                                      <p:rCtr x="-10747" y="-4815"/>
                                    </p:animMotion>
                                  </p:childTnLst>
                                </p:cTn>
                              </p:par>
                            </p:childTnLst>
                          </p:cTn>
                        </p:par>
                        <p:par>
                          <p:cTn id="7" fill="hold">
                            <p:stCondLst>
                              <p:cond delay="1250"/>
                            </p:stCondLst>
                            <p:childTnLst>
                              <p:par>
                                <p:cTn id="8" presetID="1" presetClass="entr" presetSubtype="0" fill="hold" nodeType="afterEffect">
                                  <p:stCondLst>
                                    <p:cond delay="500"/>
                                  </p:stCondLst>
                                  <p:childTnLst>
                                    <p:set>
                                      <p:cBhvr>
                                        <p:cTn id="9" dur="1" fill="hold">
                                          <p:stCondLst>
                                            <p:cond delay="499"/>
                                          </p:stCondLst>
                                        </p:cTn>
                                        <p:tgtEl>
                                          <p:spTgt spid="9">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9">
                                            <p:txEl>
                                              <p:pRg st="0" end="0"/>
                                            </p:txEl>
                                          </p:spTgt>
                                        </p:tgtEl>
                                        <p:attrNameLst>
                                          <p:attrName>ppt_c</p:attrName>
                                        </p:attrNameLst>
                                      </p:cBhvr>
                                      <p:to>
                                        <a:schemeClr val="bg2"/>
                                      </p:to>
                                    </p:animClr>
                                  </p:subTnLst>
                                </p:cTn>
                              </p:par>
                            </p:childTnLst>
                          </p:cTn>
                        </p:par>
                        <p:par>
                          <p:cTn id="10" fill="hold">
                            <p:stCondLst>
                              <p:cond delay="2250"/>
                            </p:stCondLst>
                            <p:childTnLst>
                              <p:par>
                                <p:cTn id="11" presetID="1" presetClass="entr" presetSubtype="0" fill="hold" nodeType="afterEffect">
                                  <p:stCondLst>
                                    <p:cond delay="1000"/>
                                  </p:stCondLst>
                                  <p:childTnLst>
                                    <p:set>
                                      <p:cBhvr>
                                        <p:cTn id="12" dur="1" fill="hold">
                                          <p:stCondLst>
                                            <p:cond delay="0"/>
                                          </p:stCondLst>
                                        </p:cTn>
                                        <p:tgtEl>
                                          <p:spTgt spid="1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1">
                                            <p:txEl>
                                              <p:pRg st="0" end="0"/>
                                            </p:txEl>
                                          </p:spTgt>
                                        </p:tgtEl>
                                        <p:attrNameLst>
                                          <p:attrName>ppt_c</p:attrName>
                                        </p:attrNameLst>
                                      </p:cBhvr>
                                      <p:to>
                                        <a:schemeClr val="bg2"/>
                                      </p:to>
                                    </p:animClr>
                                  </p:subTnLst>
                                </p:cTn>
                              </p:par>
                            </p:childTnLst>
                          </p:cTn>
                        </p:par>
                        <p:par>
                          <p:cTn id="13" fill="hold">
                            <p:stCondLst>
                              <p:cond delay="3250"/>
                            </p:stCondLst>
                            <p:childTnLst>
                              <p:par>
                                <p:cTn id="14" presetID="1" presetClass="entr" presetSubtype="0" fill="hold" nodeType="afterEffect">
                                  <p:stCondLst>
                                    <p:cond delay="1500"/>
                                  </p:stCondLst>
                                  <p:childTnLst>
                                    <p:set>
                                      <p:cBhvr>
                                        <p:cTn id="15"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1">
            <a:extLst>
              <a:ext uri="{FF2B5EF4-FFF2-40B4-BE49-F238E27FC236}">
                <a16:creationId xmlns:a16="http://schemas.microsoft.com/office/drawing/2014/main" id="{E357F83A-30E4-4403-8DD0-4752D6A7A684}"/>
              </a:ext>
            </a:extLst>
          </p:cNvPr>
          <p:cNvSpPr txBox="1">
            <a:spLocks/>
          </p:cNvSpPr>
          <p:nvPr/>
        </p:nvSpPr>
        <p:spPr>
          <a:xfrm>
            <a:off x="669727" y="285750"/>
            <a:ext cx="7804547" cy="1491258"/>
          </a:xfrm>
          <a:prstGeom prst="rect">
            <a:avLst/>
          </a:prstGeom>
        </p:spPr>
        <p:txBody>
          <a:bodyPr anchor="ctr">
            <a:normAutofit/>
          </a:bodyPr>
          <a:lstStyle>
            <a:lvl1pPr marL="0" marR="0" indent="0"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9pPr>
          </a:lstStyle>
          <a:p>
            <a:r>
              <a:rPr lang="bg-BG" sz="2000" dirty="0">
                <a:solidFill>
                  <a:schemeClr val="tx2">
                    <a:lumMod val="75000"/>
                  </a:schemeClr>
                </a:solidFill>
              </a:rPr>
              <a:t>Основни подходи</a:t>
            </a:r>
          </a:p>
        </p:txBody>
      </p:sp>
      <p:sp>
        <p:nvSpPr>
          <p:cNvPr id="8" name="Текстов контейнер 2">
            <a:extLst>
              <a:ext uri="{FF2B5EF4-FFF2-40B4-BE49-F238E27FC236}">
                <a16:creationId xmlns:a16="http://schemas.microsoft.com/office/drawing/2014/main" id="{EC3E1FB4-E0A6-41A0-B34D-59F8637D829C}"/>
              </a:ext>
            </a:extLst>
          </p:cNvPr>
          <p:cNvSpPr>
            <a:spLocks noGrp="1"/>
          </p:cNvSpPr>
          <p:nvPr>
            <p:ph type="body" sz="half" idx="10"/>
          </p:nvPr>
        </p:nvSpPr>
        <p:spPr>
          <a:xfrm>
            <a:off x="2610230" y="898767"/>
            <a:ext cx="3902273" cy="5072063"/>
          </a:xfrm>
        </p:spPr>
        <p:txBody>
          <a:bodyPr/>
          <a:lstStyle/>
          <a:p>
            <a:pPr marL="0" indent="0" algn="ctr">
              <a:buNone/>
            </a:pPr>
            <a:r>
              <a:rPr lang="bg-BG" dirty="0">
                <a:solidFill>
                  <a:schemeClr val="tx2">
                    <a:lumMod val="75000"/>
                  </a:schemeClr>
                </a:solidFill>
              </a:rPr>
              <a:t>Системен подход</a:t>
            </a:r>
          </a:p>
        </p:txBody>
      </p:sp>
      <p:sp>
        <p:nvSpPr>
          <p:cNvPr id="12" name="Текстов контейнер 1">
            <a:extLst>
              <a:ext uri="{FF2B5EF4-FFF2-40B4-BE49-F238E27FC236}">
                <a16:creationId xmlns:a16="http://schemas.microsoft.com/office/drawing/2014/main" id="{821A32CF-1DC8-4363-9E4E-2210C6B2EF15}"/>
              </a:ext>
            </a:extLst>
          </p:cNvPr>
          <p:cNvSpPr txBox="1">
            <a:spLocks/>
          </p:cNvSpPr>
          <p:nvPr/>
        </p:nvSpPr>
        <p:spPr>
          <a:xfrm>
            <a:off x="822127" y="155336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buFontTx/>
              <a:buNone/>
            </a:pPr>
            <a:r>
              <a:rPr lang="bg-BG" dirty="0">
                <a:solidFill>
                  <a:schemeClr val="tx1"/>
                </a:solidFill>
              </a:rPr>
              <a:t>Декомпозиция</a:t>
            </a:r>
          </a:p>
        </p:txBody>
      </p:sp>
      <p:sp>
        <p:nvSpPr>
          <p:cNvPr id="13" name="Текстов контейнер 2">
            <a:extLst>
              <a:ext uri="{FF2B5EF4-FFF2-40B4-BE49-F238E27FC236}">
                <a16:creationId xmlns:a16="http://schemas.microsoft.com/office/drawing/2014/main" id="{89BCE7EF-F310-43ED-A76F-061F8A9E7EA6}"/>
              </a:ext>
            </a:extLst>
          </p:cNvPr>
          <p:cNvSpPr txBox="1">
            <a:spLocks/>
          </p:cNvSpPr>
          <p:nvPr/>
        </p:nvSpPr>
        <p:spPr>
          <a:xfrm>
            <a:off x="4724400" y="1571837"/>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r">
              <a:buFontTx/>
              <a:buNone/>
            </a:pPr>
            <a:r>
              <a:rPr lang="bg-BG" dirty="0">
                <a:solidFill>
                  <a:schemeClr val="tx1"/>
                </a:solidFill>
              </a:rPr>
              <a:t>Йерархичност</a:t>
            </a:r>
          </a:p>
        </p:txBody>
      </p:sp>
      <p:sp>
        <p:nvSpPr>
          <p:cNvPr id="14" name="Текстов контейнер 1">
            <a:extLst>
              <a:ext uri="{FF2B5EF4-FFF2-40B4-BE49-F238E27FC236}">
                <a16:creationId xmlns:a16="http://schemas.microsoft.com/office/drawing/2014/main" id="{69EF9F9D-505C-4E1D-A78E-FB507B0922B4}"/>
              </a:ext>
            </a:extLst>
          </p:cNvPr>
          <p:cNvSpPr txBox="1">
            <a:spLocks/>
          </p:cNvSpPr>
          <p:nvPr/>
        </p:nvSpPr>
        <p:spPr>
          <a:xfrm>
            <a:off x="2710947" y="1576455"/>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solidFill>
                  <a:schemeClr val="tx1"/>
                </a:solidFill>
              </a:rPr>
              <a:t>Модулност</a:t>
            </a:r>
          </a:p>
        </p:txBody>
      </p:sp>
      <p:sp>
        <p:nvSpPr>
          <p:cNvPr id="5" name="Текстово поле 4">
            <a:extLst>
              <a:ext uri="{FF2B5EF4-FFF2-40B4-BE49-F238E27FC236}">
                <a16:creationId xmlns:a16="http://schemas.microsoft.com/office/drawing/2014/main" id="{1BE6753E-B60D-4E28-AB31-ADD720B32168}"/>
              </a:ext>
            </a:extLst>
          </p:cNvPr>
          <p:cNvSpPr txBox="1"/>
          <p:nvPr/>
        </p:nvSpPr>
        <p:spPr>
          <a:xfrm>
            <a:off x="2507511" y="5096777"/>
            <a:ext cx="4433777"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00000"/>
              </a:lnSpc>
              <a:spcBef>
                <a:spcPts val="0"/>
              </a:spcBef>
              <a:spcAft>
                <a:spcPts val="0"/>
              </a:spcAft>
              <a:buClrTx/>
              <a:buSzTx/>
              <a:buFontTx/>
              <a:buNone/>
              <a:tabLst/>
            </a:pPr>
            <a:r>
              <a:rPr kumimoji="0" lang="bg-BG" sz="1800" b="0" i="0" u="none" strike="noStrike" cap="none" spc="0" normalizeH="0" baseline="0" dirty="0">
                <a:ln>
                  <a:noFill/>
                </a:ln>
                <a:solidFill>
                  <a:srgbClr val="FFFFFF"/>
                </a:solidFill>
                <a:effectLst/>
                <a:uFillTx/>
                <a:latin typeface="+mn-lt"/>
                <a:ea typeface="+mn-ea"/>
                <a:cs typeface="+mn-cs"/>
                <a:sym typeface="Helvetica Light"/>
              </a:rPr>
              <a:t>Взаимозаменяемост;</a:t>
            </a:r>
            <a:br>
              <a:rPr kumimoji="0" lang="bg-BG" sz="1800" b="0" i="0" u="none" strike="noStrike" cap="none" spc="0" normalizeH="0" baseline="0" dirty="0">
                <a:ln>
                  <a:noFill/>
                </a:ln>
                <a:solidFill>
                  <a:srgbClr val="FFFFFF"/>
                </a:solidFill>
                <a:effectLst/>
                <a:uFillTx/>
                <a:latin typeface="+mn-lt"/>
                <a:ea typeface="+mn-ea"/>
                <a:cs typeface="+mn-cs"/>
                <a:sym typeface="Helvetica Light"/>
              </a:rPr>
            </a:br>
            <a:r>
              <a:rPr kumimoji="0" lang="bg-BG" sz="1800" b="0" i="0" u="none" strike="noStrike" cap="none" spc="0" normalizeH="0" baseline="0" dirty="0">
                <a:ln>
                  <a:noFill/>
                </a:ln>
                <a:solidFill>
                  <a:srgbClr val="FFFFFF"/>
                </a:solidFill>
                <a:effectLst/>
                <a:uFillTx/>
                <a:latin typeface="+mn-lt"/>
                <a:ea typeface="+mn-ea"/>
                <a:cs typeface="+mn-cs"/>
                <a:sym typeface="Helvetica Light"/>
              </a:rPr>
              <a:t>Принцип на единство;</a:t>
            </a:r>
            <a:br>
              <a:rPr kumimoji="0" lang="bg-BG" sz="1800" b="0" i="0" u="none" strike="noStrike" cap="none" spc="0" normalizeH="0" baseline="0" dirty="0">
                <a:ln>
                  <a:noFill/>
                </a:ln>
                <a:solidFill>
                  <a:srgbClr val="FFFFFF"/>
                </a:solidFill>
                <a:effectLst/>
                <a:uFillTx/>
                <a:latin typeface="+mn-lt"/>
                <a:ea typeface="+mn-ea"/>
                <a:cs typeface="+mn-cs"/>
                <a:sym typeface="Helvetica Light"/>
              </a:rPr>
            </a:br>
            <a:r>
              <a:rPr kumimoji="0" lang="bg-BG" sz="1800" b="0" i="0" u="none" strike="noStrike" cap="none" spc="0" normalizeH="0" baseline="0" dirty="0">
                <a:ln>
                  <a:noFill/>
                </a:ln>
                <a:solidFill>
                  <a:srgbClr val="FFFFFF"/>
                </a:solidFill>
                <a:effectLst/>
                <a:uFillTx/>
                <a:latin typeface="+mn-lt"/>
                <a:ea typeface="+mn-ea"/>
                <a:cs typeface="+mn-cs"/>
                <a:sym typeface="Helvetica Light"/>
              </a:rPr>
              <a:t>Минимален брой връзки между модулите;</a:t>
            </a:r>
            <a:br>
              <a:rPr kumimoji="0" lang="bg-BG" sz="1800" b="0" i="0" u="none" strike="noStrike" cap="none" spc="0" normalizeH="0" baseline="0" dirty="0">
                <a:ln>
                  <a:noFill/>
                </a:ln>
                <a:solidFill>
                  <a:srgbClr val="FFFFFF"/>
                </a:solidFill>
                <a:effectLst/>
                <a:uFillTx/>
                <a:latin typeface="+mn-lt"/>
                <a:ea typeface="+mn-ea"/>
                <a:cs typeface="+mn-cs"/>
                <a:sym typeface="Helvetica Light"/>
              </a:rPr>
            </a:br>
            <a:r>
              <a:rPr kumimoji="0" lang="bg-BG" sz="1800" b="0" i="0" u="none" strike="noStrike" cap="none" spc="0" normalizeH="0" baseline="0" dirty="0">
                <a:ln>
                  <a:noFill/>
                </a:ln>
                <a:solidFill>
                  <a:srgbClr val="FFFFFF"/>
                </a:solidFill>
                <a:effectLst/>
                <a:uFillTx/>
                <a:latin typeface="+mn-lt"/>
                <a:ea typeface="+mn-ea"/>
                <a:cs typeface="+mn-cs"/>
                <a:sym typeface="Helvetica Light"/>
              </a:rPr>
              <a:t>Ниска цена.</a:t>
            </a:r>
          </a:p>
        </p:txBody>
      </p:sp>
    </p:spTree>
    <p:extLst>
      <p:ext uri="{BB962C8B-B14F-4D97-AF65-F5344CB8AC3E}">
        <p14:creationId xmlns:p14="http://schemas.microsoft.com/office/powerpoint/2010/main" val="159003837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50"/>
                                  </p:stCondLst>
                                  <p:childTnLst>
                                    <p:set>
                                      <p:cBhvr>
                                        <p:cTn id="6" dur="1" fill="hold">
                                          <p:stCondLst>
                                            <p:cond delay="0"/>
                                          </p:stCondLst>
                                        </p:cTn>
                                        <p:tgtEl>
                                          <p:spTgt spid="12">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2">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4">
                                            <p:txEl>
                                              <p:pRg st="0" end="0"/>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500"/>
                                        <p:tgtEl>
                                          <p:spTgt spid="13">
                                            <p:txEl>
                                              <p:pRg st="0" end="0"/>
                                            </p:txEl>
                                          </p:spTgt>
                                        </p:tgtEl>
                                      </p:cBhvr>
                                    </p:animEffect>
                                  </p:childTnLst>
                                  <p:subTnLst>
                                    <p:animClr clrSpc="rgb" dir="cw">
                                      <p:cBhvr override="childStyle">
                                        <p:cTn dur="1" fill="hold" display="0" masterRel="nextClick" afterEffect="1"/>
                                        <p:tgtEl>
                                          <p:spTgt spid="13">
                                            <p:txEl>
                                              <p:pRg st="0" end="0"/>
                                            </p:txEl>
                                          </p:spTgt>
                                        </p:tgtEl>
                                        <p:attrNameLst>
                                          <p:attrName>ppt_c</p:attrName>
                                        </p:attrNameLst>
                                      </p:cBhvr>
                                      <p:to>
                                        <a:schemeClr val="bg2"/>
                                      </p:to>
                                    </p:animClr>
                                  </p:sub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Текстов контейнер 1">
            <a:extLst>
              <a:ext uri="{FF2B5EF4-FFF2-40B4-BE49-F238E27FC236}">
                <a16:creationId xmlns:a16="http://schemas.microsoft.com/office/drawing/2014/main" id="{821A32CF-1DC8-4363-9E4E-2210C6B2EF15}"/>
              </a:ext>
            </a:extLst>
          </p:cNvPr>
          <p:cNvSpPr txBox="1">
            <a:spLocks/>
          </p:cNvSpPr>
          <p:nvPr/>
        </p:nvSpPr>
        <p:spPr>
          <a:xfrm>
            <a:off x="822127" y="155336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solidFill>
                  <a:schemeClr val="tx1"/>
                </a:solidFill>
              </a:rPr>
              <a:t>Декомпозиция</a:t>
            </a:r>
          </a:p>
        </p:txBody>
      </p:sp>
      <p:sp>
        <p:nvSpPr>
          <p:cNvPr id="13" name="Текстов контейнер 2">
            <a:extLst>
              <a:ext uri="{FF2B5EF4-FFF2-40B4-BE49-F238E27FC236}">
                <a16:creationId xmlns:a16="http://schemas.microsoft.com/office/drawing/2014/main" id="{89BCE7EF-F310-43ED-A76F-061F8A9E7EA6}"/>
              </a:ext>
            </a:extLst>
          </p:cNvPr>
          <p:cNvSpPr txBox="1">
            <a:spLocks/>
          </p:cNvSpPr>
          <p:nvPr/>
        </p:nvSpPr>
        <p:spPr>
          <a:xfrm>
            <a:off x="4724400" y="1691102"/>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r">
              <a:buFontTx/>
              <a:buNone/>
            </a:pPr>
            <a:r>
              <a:rPr lang="bg-BG" dirty="0" err="1">
                <a:solidFill>
                  <a:schemeClr val="tx1"/>
                </a:solidFill>
              </a:rPr>
              <a:t>Схемно</a:t>
            </a:r>
            <a:endParaRPr lang="bg-BG" dirty="0">
              <a:solidFill>
                <a:schemeClr val="tx1"/>
              </a:solidFill>
            </a:endParaRPr>
          </a:p>
        </p:txBody>
      </p:sp>
      <p:sp>
        <p:nvSpPr>
          <p:cNvPr id="14" name="Текстов контейнер 1">
            <a:extLst>
              <a:ext uri="{FF2B5EF4-FFF2-40B4-BE49-F238E27FC236}">
                <a16:creationId xmlns:a16="http://schemas.microsoft.com/office/drawing/2014/main" id="{69EF9F9D-505C-4E1D-A78E-FB507B0922B4}"/>
              </a:ext>
            </a:extLst>
          </p:cNvPr>
          <p:cNvSpPr txBox="1">
            <a:spLocks/>
          </p:cNvSpPr>
          <p:nvPr/>
        </p:nvSpPr>
        <p:spPr>
          <a:xfrm>
            <a:off x="1844255" y="1699529"/>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solidFill>
                  <a:schemeClr val="tx1"/>
                </a:solidFill>
              </a:rPr>
              <a:t>Функционално</a:t>
            </a:r>
          </a:p>
        </p:txBody>
      </p:sp>
      <p:sp>
        <p:nvSpPr>
          <p:cNvPr id="9" name="Текстов контейнер 1">
            <a:extLst>
              <a:ext uri="{FF2B5EF4-FFF2-40B4-BE49-F238E27FC236}">
                <a16:creationId xmlns:a16="http://schemas.microsoft.com/office/drawing/2014/main" id="{6593EC5A-BC95-4C40-9C44-497DA3A2D8AF}"/>
              </a:ext>
            </a:extLst>
          </p:cNvPr>
          <p:cNvSpPr txBox="1">
            <a:spLocks/>
          </p:cNvSpPr>
          <p:nvPr/>
        </p:nvSpPr>
        <p:spPr>
          <a:xfrm>
            <a:off x="974527" y="170576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buFontTx/>
              <a:buNone/>
            </a:pPr>
            <a:r>
              <a:rPr lang="bg-BG" dirty="0"/>
              <a:t>Системно</a:t>
            </a:r>
          </a:p>
        </p:txBody>
      </p:sp>
      <p:sp>
        <p:nvSpPr>
          <p:cNvPr id="11" name="Текстов контейнер 1">
            <a:extLst>
              <a:ext uri="{FF2B5EF4-FFF2-40B4-BE49-F238E27FC236}">
                <a16:creationId xmlns:a16="http://schemas.microsoft.com/office/drawing/2014/main" id="{73766CE5-C337-4D16-9D93-50B7EE8DD75D}"/>
              </a:ext>
            </a:extLst>
          </p:cNvPr>
          <p:cNvSpPr txBox="1">
            <a:spLocks/>
          </p:cNvSpPr>
          <p:nvPr/>
        </p:nvSpPr>
        <p:spPr>
          <a:xfrm>
            <a:off x="4213336" y="170795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solidFill>
                  <a:schemeClr val="tx1"/>
                </a:solidFill>
              </a:rPr>
              <a:t>Логическо</a:t>
            </a:r>
          </a:p>
        </p:txBody>
      </p:sp>
      <p:sp>
        <p:nvSpPr>
          <p:cNvPr id="10" name="Заглавие 1">
            <a:extLst>
              <a:ext uri="{FF2B5EF4-FFF2-40B4-BE49-F238E27FC236}">
                <a16:creationId xmlns:a16="http://schemas.microsoft.com/office/drawing/2014/main" id="{DC727632-1E02-4CD4-BD47-6C02C5BDFDF7}"/>
              </a:ext>
            </a:extLst>
          </p:cNvPr>
          <p:cNvSpPr txBox="1">
            <a:spLocks/>
          </p:cNvSpPr>
          <p:nvPr/>
        </p:nvSpPr>
        <p:spPr>
          <a:xfrm>
            <a:off x="669727" y="285750"/>
            <a:ext cx="7804547" cy="1491258"/>
          </a:xfrm>
          <a:prstGeom prst="rect">
            <a:avLst/>
          </a:prstGeom>
        </p:spPr>
        <p:txBody>
          <a:bodyPr anchor="ctr">
            <a:normAutofit/>
          </a:bodyPr>
          <a:lstStyle>
            <a:lvl1pPr marL="0" marR="0" indent="0"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9pPr>
          </a:lstStyle>
          <a:p>
            <a:r>
              <a:rPr lang="bg-BG" sz="2000" dirty="0">
                <a:solidFill>
                  <a:schemeClr val="tx2">
                    <a:lumMod val="75000"/>
                  </a:schemeClr>
                </a:solidFill>
              </a:rPr>
              <a:t>Основни подходи</a:t>
            </a:r>
          </a:p>
        </p:txBody>
      </p:sp>
    </p:spTree>
    <p:extLst>
      <p:ext uri="{BB962C8B-B14F-4D97-AF65-F5344CB8AC3E}">
        <p14:creationId xmlns:p14="http://schemas.microsoft.com/office/powerpoint/2010/main" val="9166972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250"/>
                                  </p:stCondLst>
                                  <p:childTnLst>
                                    <p:animMotion origin="layout" path="M 2.77778E-7 -4.81481E-6 L 0.19184 -0.09606 " pathEditMode="relative" rAng="0" ptsTypes="AA">
                                      <p:cBhvr>
                                        <p:cTn id="6" dur="1000" fill="hold"/>
                                        <p:tgtEl>
                                          <p:spTgt spid="12">
                                            <p:txEl>
                                              <p:pRg st="0" end="0"/>
                                            </p:txEl>
                                          </p:spTgt>
                                        </p:tgtEl>
                                        <p:attrNameLst>
                                          <p:attrName>ppt_x</p:attrName>
                                          <p:attrName>ppt_y</p:attrName>
                                        </p:attrNameLst>
                                      </p:cBhvr>
                                      <p:rCtr x="9583" y="-4815"/>
                                    </p:animMotion>
                                  </p:childTnLst>
                                </p:cTn>
                              </p:par>
                            </p:childTnLst>
                          </p:cTn>
                        </p:par>
                        <p:par>
                          <p:cTn id="7" fill="hold">
                            <p:stCondLst>
                              <p:cond delay="1250"/>
                            </p:stCondLst>
                            <p:childTnLst>
                              <p:par>
                                <p:cTn id="8" presetID="10" presetClass="entr" presetSubtype="0" fill="hold" nodeType="afterEffect">
                                  <p:stCondLst>
                                    <p:cond delay="250"/>
                                  </p:stCondLst>
                                  <p:childTnLst>
                                    <p:set>
                                      <p:cBhvr>
                                        <p:cTn id="9" dur="1" fill="hold">
                                          <p:stCondLst>
                                            <p:cond delay="0"/>
                                          </p:stCondLst>
                                        </p:cTn>
                                        <p:tgtEl>
                                          <p:spTgt spid="9">
                                            <p:txEl>
                                              <p:pRg st="0" end="0"/>
                                            </p:txEl>
                                          </p:spTgt>
                                        </p:tgtEl>
                                        <p:attrNameLst>
                                          <p:attrName>style.visibility</p:attrName>
                                        </p:attrNameLst>
                                      </p:cBhvr>
                                      <p:to>
                                        <p:strVal val="visible"/>
                                      </p:to>
                                    </p:set>
                                    <p:animEffect transition="in" filter="fade">
                                      <p:cBhvr>
                                        <p:cTn id="10" dur="500"/>
                                        <p:tgtEl>
                                          <p:spTgt spid="9">
                                            <p:txEl>
                                              <p:pRg st="0" end="0"/>
                                            </p:txEl>
                                          </p:spTgt>
                                        </p:tgtEl>
                                      </p:cBhvr>
                                    </p:animEffect>
                                  </p:childTnLst>
                                  <p:subTnLst>
                                    <p:animClr clrSpc="rgb" dir="cw">
                                      <p:cBhvr override="childStyle">
                                        <p:cTn dur="1" fill="hold" display="0" masterRel="nextClick" afterEffect="1"/>
                                        <p:tgtEl>
                                          <p:spTgt spid="9">
                                            <p:txEl>
                                              <p:pRg st="0" end="0"/>
                                            </p:txEl>
                                          </p:spTgt>
                                        </p:tgtEl>
                                        <p:attrNameLst>
                                          <p:attrName>ppt_c</p:attrName>
                                        </p:attrNameLst>
                                      </p:cBhvr>
                                      <p:to>
                                        <a:schemeClr val="bg2"/>
                                      </p:to>
                                    </p:animClr>
                                  </p:subTnLst>
                                </p:cTn>
                              </p:par>
                            </p:childTnLst>
                          </p:cTn>
                        </p:par>
                        <p:par>
                          <p:cTn id="11" fill="hold">
                            <p:stCondLst>
                              <p:cond delay="2000"/>
                            </p:stCondLst>
                            <p:childTnLst>
                              <p:par>
                                <p:cTn id="12" presetID="10" presetClass="entr" presetSubtype="0" fill="hold" nodeType="afterEffect">
                                  <p:stCondLst>
                                    <p:cond delay="750"/>
                                  </p:stCondLst>
                                  <p:childTnLst>
                                    <p:set>
                                      <p:cBhvr>
                                        <p:cTn id="13" dur="1" fill="hold">
                                          <p:stCondLst>
                                            <p:cond delay="0"/>
                                          </p:stCondLst>
                                        </p:cTn>
                                        <p:tgtEl>
                                          <p:spTgt spid="14">
                                            <p:txEl>
                                              <p:pRg st="0" end="0"/>
                                            </p:txEl>
                                          </p:spTgt>
                                        </p:tgtEl>
                                        <p:attrNameLst>
                                          <p:attrName>style.visibility</p:attrName>
                                        </p:attrNameLst>
                                      </p:cBhvr>
                                      <p:to>
                                        <p:strVal val="visible"/>
                                      </p:to>
                                    </p:set>
                                    <p:animEffect transition="in" filter="fade">
                                      <p:cBhvr>
                                        <p:cTn id="14" dur="500"/>
                                        <p:tgtEl>
                                          <p:spTgt spid="14">
                                            <p:txEl>
                                              <p:pRg st="0" end="0"/>
                                            </p:txEl>
                                          </p:spTgt>
                                        </p:tgtEl>
                                      </p:cBhvr>
                                    </p:animEffect>
                                  </p:childTnLst>
                                  <p:subTnLst>
                                    <p:animClr clrSpc="rgb" dir="cw">
                                      <p:cBhvr override="childStyle">
                                        <p:cTn dur="1" fill="hold" display="0" masterRel="nextClick" afterEffect="1"/>
                                        <p:tgtEl>
                                          <p:spTgt spid="14">
                                            <p:txEl>
                                              <p:pRg st="0" end="0"/>
                                            </p:txEl>
                                          </p:spTgt>
                                        </p:tgtEl>
                                        <p:attrNameLst>
                                          <p:attrName>ppt_c</p:attrName>
                                        </p:attrNameLst>
                                      </p:cBhvr>
                                      <p:to>
                                        <a:schemeClr val="bg2"/>
                                      </p:to>
                                    </p:animClr>
                                  </p:subTnLst>
                                </p:cTn>
                              </p:par>
                            </p:childTnLst>
                          </p:cTn>
                        </p:par>
                        <p:par>
                          <p:cTn id="15" fill="hold">
                            <p:stCondLst>
                              <p:cond delay="3250"/>
                            </p:stCondLst>
                            <p:childTnLst>
                              <p:par>
                                <p:cTn id="16" presetID="10" presetClass="entr" presetSubtype="0" fill="hold" nodeType="afterEffect">
                                  <p:stCondLst>
                                    <p:cond delay="75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fade">
                                      <p:cBhvr>
                                        <p:cTn id="18" dur="500"/>
                                        <p:tgtEl>
                                          <p:spTgt spid="11">
                                            <p:txEl>
                                              <p:pRg st="0" end="0"/>
                                            </p:txEl>
                                          </p:spTgt>
                                        </p:tgtEl>
                                      </p:cBhvr>
                                    </p:animEffect>
                                  </p:childTnLst>
                                  <p:subTnLst>
                                    <p:animClr clrSpc="rgb" dir="cw">
                                      <p:cBhvr override="childStyle">
                                        <p:cTn dur="1" fill="hold" display="0" masterRel="nextClick" afterEffect="1"/>
                                        <p:tgtEl>
                                          <p:spTgt spid="11">
                                            <p:txEl>
                                              <p:pRg st="0" end="0"/>
                                            </p:txEl>
                                          </p:spTgt>
                                        </p:tgtEl>
                                        <p:attrNameLst>
                                          <p:attrName>ppt_c</p:attrName>
                                        </p:attrNameLst>
                                      </p:cBhvr>
                                      <p:to>
                                        <a:schemeClr val="bg2"/>
                                      </p:to>
                                    </p:animClr>
                                  </p:subTnLst>
                                </p:cTn>
                              </p:par>
                            </p:childTnLst>
                          </p:cTn>
                        </p:par>
                        <p:par>
                          <p:cTn id="19" fill="hold">
                            <p:stCondLst>
                              <p:cond delay="4500"/>
                            </p:stCondLst>
                            <p:childTnLst>
                              <p:par>
                                <p:cTn id="20" presetID="10" presetClass="entr" presetSubtype="0" fill="hold" nodeType="afterEffect">
                                  <p:stCondLst>
                                    <p:cond delay="75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Текстов контейнер 2">
            <a:extLst>
              <a:ext uri="{FF2B5EF4-FFF2-40B4-BE49-F238E27FC236}">
                <a16:creationId xmlns:a16="http://schemas.microsoft.com/office/drawing/2014/main" id="{89BCE7EF-F310-43ED-A76F-061F8A9E7EA6}"/>
              </a:ext>
            </a:extLst>
          </p:cNvPr>
          <p:cNvSpPr txBox="1">
            <a:spLocks/>
          </p:cNvSpPr>
          <p:nvPr/>
        </p:nvSpPr>
        <p:spPr>
          <a:xfrm>
            <a:off x="4724400" y="1691102"/>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r">
              <a:buFontTx/>
              <a:buNone/>
            </a:pPr>
            <a:r>
              <a:rPr lang="bg-BG" dirty="0" err="1">
                <a:solidFill>
                  <a:schemeClr val="tx2">
                    <a:lumMod val="50000"/>
                  </a:schemeClr>
                </a:solidFill>
              </a:rPr>
              <a:t>Схемно</a:t>
            </a:r>
            <a:endParaRPr lang="bg-BG" dirty="0">
              <a:solidFill>
                <a:schemeClr val="tx2">
                  <a:lumMod val="50000"/>
                </a:schemeClr>
              </a:solidFill>
            </a:endParaRPr>
          </a:p>
        </p:txBody>
      </p:sp>
      <p:sp>
        <p:nvSpPr>
          <p:cNvPr id="14" name="Текстов контейнер 1">
            <a:extLst>
              <a:ext uri="{FF2B5EF4-FFF2-40B4-BE49-F238E27FC236}">
                <a16:creationId xmlns:a16="http://schemas.microsoft.com/office/drawing/2014/main" id="{69EF9F9D-505C-4E1D-A78E-FB507B0922B4}"/>
              </a:ext>
            </a:extLst>
          </p:cNvPr>
          <p:cNvSpPr txBox="1">
            <a:spLocks/>
          </p:cNvSpPr>
          <p:nvPr/>
        </p:nvSpPr>
        <p:spPr>
          <a:xfrm>
            <a:off x="1844255" y="1699529"/>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solidFill>
                  <a:schemeClr val="tx1"/>
                </a:solidFill>
              </a:rPr>
              <a:t>Функционално</a:t>
            </a:r>
          </a:p>
        </p:txBody>
      </p:sp>
      <p:sp>
        <p:nvSpPr>
          <p:cNvPr id="9" name="Текстов контейнер 1">
            <a:extLst>
              <a:ext uri="{FF2B5EF4-FFF2-40B4-BE49-F238E27FC236}">
                <a16:creationId xmlns:a16="http://schemas.microsoft.com/office/drawing/2014/main" id="{6593EC5A-BC95-4C40-9C44-497DA3A2D8AF}"/>
              </a:ext>
            </a:extLst>
          </p:cNvPr>
          <p:cNvSpPr txBox="1">
            <a:spLocks/>
          </p:cNvSpPr>
          <p:nvPr/>
        </p:nvSpPr>
        <p:spPr>
          <a:xfrm>
            <a:off x="974527" y="170576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buFontTx/>
              <a:buNone/>
            </a:pPr>
            <a:r>
              <a:rPr lang="bg-BG" dirty="0"/>
              <a:t>Системно</a:t>
            </a:r>
          </a:p>
        </p:txBody>
      </p:sp>
      <p:sp>
        <p:nvSpPr>
          <p:cNvPr id="11" name="Текстов контейнер 1">
            <a:extLst>
              <a:ext uri="{FF2B5EF4-FFF2-40B4-BE49-F238E27FC236}">
                <a16:creationId xmlns:a16="http://schemas.microsoft.com/office/drawing/2014/main" id="{73766CE5-C337-4D16-9D93-50B7EE8DD75D}"/>
              </a:ext>
            </a:extLst>
          </p:cNvPr>
          <p:cNvSpPr txBox="1">
            <a:spLocks/>
          </p:cNvSpPr>
          <p:nvPr/>
        </p:nvSpPr>
        <p:spPr>
          <a:xfrm>
            <a:off x="4213336" y="1707956"/>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solidFill>
                  <a:schemeClr val="tx2">
                    <a:lumMod val="50000"/>
                  </a:schemeClr>
                </a:solidFill>
              </a:rPr>
              <a:t>Логическо</a:t>
            </a:r>
          </a:p>
        </p:txBody>
      </p:sp>
      <p:sp>
        <p:nvSpPr>
          <p:cNvPr id="8" name="Текстов контейнер 1">
            <a:extLst>
              <a:ext uri="{FF2B5EF4-FFF2-40B4-BE49-F238E27FC236}">
                <a16:creationId xmlns:a16="http://schemas.microsoft.com/office/drawing/2014/main" id="{0279B7CE-6ECC-486F-8BBD-FA2A0DF1AB85}"/>
              </a:ext>
            </a:extLst>
          </p:cNvPr>
          <p:cNvSpPr txBox="1">
            <a:spLocks/>
          </p:cNvSpPr>
          <p:nvPr/>
        </p:nvSpPr>
        <p:spPr>
          <a:xfrm>
            <a:off x="2570078" y="892968"/>
            <a:ext cx="3902273" cy="507206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lvl1pPr marL="32145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1pPr>
            <a:lvl2pPr marL="642915"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2pPr>
            <a:lvl3pPr marL="964372"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3pPr>
            <a:lvl4pPr marL="128582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4pPr>
            <a:lvl5pPr marL="1607287"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5pPr>
            <a:lvl6pPr marL="1928744"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6pPr>
            <a:lvl7pPr marL="2250201"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7pPr>
            <a:lvl8pPr marL="2571659"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8pPr>
            <a:lvl9pPr marL="2893116" marR="0" indent="-321457" algn="l" defTabSz="410751" rtl="0" eaLnBrk="1" latinLnBrk="0" hangingPunct="1">
              <a:lnSpc>
                <a:spcPct val="100000"/>
              </a:lnSpc>
              <a:spcBef>
                <a:spcPts val="2953"/>
              </a:spcBef>
              <a:spcAft>
                <a:spcPts val="0"/>
              </a:spcAft>
              <a:buClrTx/>
              <a:buSzPct val="75000"/>
              <a:buFontTx/>
              <a:buChar char="•"/>
              <a:tabLst/>
              <a:defRPr sz="2672" b="0" i="0" u="none" strike="noStrike" cap="none" spc="0" baseline="0">
                <a:ln>
                  <a:noFill/>
                </a:ln>
                <a:solidFill>
                  <a:srgbClr val="FFFFFF"/>
                </a:solidFill>
                <a:uFillTx/>
                <a:latin typeface="+mn-lt"/>
                <a:ea typeface="+mn-ea"/>
                <a:cs typeface="+mn-cs"/>
                <a:sym typeface="Helvetica Light"/>
              </a:defRPr>
            </a:lvl9pPr>
          </a:lstStyle>
          <a:p>
            <a:pPr marL="0" indent="0" algn="ctr">
              <a:buFontTx/>
              <a:buNone/>
            </a:pPr>
            <a:r>
              <a:rPr lang="bg-BG" dirty="0">
                <a:solidFill>
                  <a:schemeClr val="tx1"/>
                </a:solidFill>
              </a:rPr>
              <a:t>Декомпозиция</a:t>
            </a:r>
          </a:p>
        </p:txBody>
      </p:sp>
      <p:sp>
        <p:nvSpPr>
          <p:cNvPr id="17" name="Заглавие 1">
            <a:extLst>
              <a:ext uri="{FF2B5EF4-FFF2-40B4-BE49-F238E27FC236}">
                <a16:creationId xmlns:a16="http://schemas.microsoft.com/office/drawing/2014/main" id="{59A87C4F-177A-4E89-A65A-A59F5475FE6A}"/>
              </a:ext>
            </a:extLst>
          </p:cNvPr>
          <p:cNvSpPr txBox="1">
            <a:spLocks/>
          </p:cNvSpPr>
          <p:nvPr/>
        </p:nvSpPr>
        <p:spPr>
          <a:xfrm>
            <a:off x="669727" y="285750"/>
            <a:ext cx="7804547" cy="1491258"/>
          </a:xfrm>
          <a:prstGeom prst="rect">
            <a:avLst/>
          </a:prstGeom>
        </p:spPr>
        <p:txBody>
          <a:bodyPr anchor="ctr">
            <a:normAutofit/>
          </a:bodyPr>
          <a:lstStyle>
            <a:lvl1pPr marL="0" marR="0" indent="0"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1pPr>
            <a:lvl2pPr marL="0" marR="0" indent="1607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2pPr>
            <a:lvl3pPr marL="0" marR="0" indent="321457"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3pPr>
            <a:lvl4pPr marL="0" marR="0" indent="482186"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4pPr>
            <a:lvl5pPr marL="0" marR="0" indent="642915"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5pPr>
            <a:lvl6pPr marL="0" marR="0" indent="803643"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6pPr>
            <a:lvl7pPr marL="0" marR="0" indent="964372"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7pPr>
            <a:lvl8pPr marL="0" marR="0" indent="1125101"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8pPr>
            <a:lvl9pPr marL="0" marR="0" indent="1285829" algn="ctr" defTabSz="410751" rtl="0" eaLnBrk="1" latinLnBrk="0" hangingPunct="1">
              <a:lnSpc>
                <a:spcPct val="100000"/>
              </a:lnSpc>
              <a:spcBef>
                <a:spcPts val="0"/>
              </a:spcBef>
              <a:spcAft>
                <a:spcPts val="0"/>
              </a:spcAft>
              <a:buClrTx/>
              <a:buSzTx/>
              <a:buFontTx/>
              <a:buNone/>
              <a:tabLst/>
              <a:defRPr sz="5625" b="0" i="0" u="none" strike="noStrike" cap="none" spc="0" baseline="0">
                <a:ln>
                  <a:noFill/>
                </a:ln>
                <a:solidFill>
                  <a:srgbClr val="FFFFFF"/>
                </a:solidFill>
                <a:uFillTx/>
                <a:latin typeface="+mn-lt"/>
                <a:ea typeface="+mn-ea"/>
                <a:cs typeface="+mn-cs"/>
                <a:sym typeface="Helvetica Light"/>
              </a:defRPr>
            </a:lvl9pPr>
          </a:lstStyle>
          <a:p>
            <a:r>
              <a:rPr lang="bg-BG" sz="2000" dirty="0">
                <a:solidFill>
                  <a:schemeClr val="tx2">
                    <a:lumMod val="75000"/>
                  </a:schemeClr>
                </a:solidFill>
              </a:rPr>
              <a:t>Основни подходи</a:t>
            </a:r>
          </a:p>
        </p:txBody>
      </p:sp>
    </p:spTree>
    <p:extLst>
      <p:ext uri="{BB962C8B-B14F-4D97-AF65-F5344CB8AC3E}">
        <p14:creationId xmlns:p14="http://schemas.microsoft.com/office/powerpoint/2010/main" val="1361447567"/>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лавие 1">
            <a:extLst>
              <a:ext uri="{FF2B5EF4-FFF2-40B4-BE49-F238E27FC236}">
                <a16:creationId xmlns:a16="http://schemas.microsoft.com/office/drawing/2014/main" id="{F2E1E3BF-1CAB-42A5-B27E-66449A53B89D}"/>
              </a:ext>
            </a:extLst>
          </p:cNvPr>
          <p:cNvSpPr>
            <a:spLocks noGrp="1"/>
          </p:cNvSpPr>
          <p:nvPr>
            <p:ph type="title"/>
          </p:nvPr>
        </p:nvSpPr>
        <p:spPr/>
        <p:txBody>
          <a:bodyPr>
            <a:normAutofit/>
          </a:bodyPr>
          <a:lstStyle/>
          <a:p>
            <a:r>
              <a:rPr lang="bg-BG" sz="2000" dirty="0">
                <a:solidFill>
                  <a:schemeClr val="tx2">
                    <a:lumMod val="75000"/>
                  </a:schemeClr>
                </a:solidFill>
              </a:rPr>
              <a:t>Стандартен подход</a:t>
            </a:r>
          </a:p>
        </p:txBody>
      </p:sp>
      <p:sp>
        <p:nvSpPr>
          <p:cNvPr id="3" name="Текстов контейнер 2">
            <a:extLst>
              <a:ext uri="{FF2B5EF4-FFF2-40B4-BE49-F238E27FC236}">
                <a16:creationId xmlns:a16="http://schemas.microsoft.com/office/drawing/2014/main" id="{087DF4B4-5A15-45F8-BEAA-482409AAE603}"/>
              </a:ext>
            </a:extLst>
          </p:cNvPr>
          <p:cNvSpPr>
            <a:spLocks noGrp="1"/>
          </p:cNvSpPr>
          <p:nvPr>
            <p:ph type="body" idx="1"/>
          </p:nvPr>
        </p:nvSpPr>
        <p:spPr/>
        <p:txBody>
          <a:bodyPr/>
          <a:lstStyle/>
          <a:p>
            <a:pPr marL="0" indent="0">
              <a:buNone/>
            </a:pPr>
            <a:r>
              <a:rPr lang="bg-BG" dirty="0" err="1"/>
              <a:t>Фърмуер</a:t>
            </a:r>
            <a:r>
              <a:rPr lang="bg-BG" dirty="0"/>
              <a:t> – </a:t>
            </a:r>
            <a:r>
              <a:rPr lang="en-US" b="1" dirty="0"/>
              <a:t>BIOS</a:t>
            </a:r>
          </a:p>
          <a:p>
            <a:pPr marL="0" indent="0">
              <a:buNone/>
            </a:pPr>
            <a:r>
              <a:rPr lang="bg-BG" dirty="0"/>
              <a:t>Системен софтуер</a:t>
            </a:r>
            <a:r>
              <a:rPr lang="en-US" dirty="0"/>
              <a:t> – </a:t>
            </a:r>
            <a:r>
              <a:rPr lang="bg-BG" dirty="0"/>
              <a:t>Операционна система</a:t>
            </a:r>
          </a:p>
          <a:p>
            <a:pPr marL="0" indent="0">
              <a:buNone/>
            </a:pPr>
            <a:r>
              <a:rPr lang="bg-BG" dirty="0"/>
              <a:t>Приложен софтуер - програми</a:t>
            </a:r>
            <a:endParaRPr lang="en-US" dirty="0"/>
          </a:p>
        </p:txBody>
      </p:sp>
    </p:spTree>
    <p:extLst>
      <p:ext uri="{BB962C8B-B14F-4D97-AF65-F5344CB8AC3E}">
        <p14:creationId xmlns:p14="http://schemas.microsoft.com/office/powerpoint/2010/main" val="144873824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childTnLst>
                          </p:cTn>
                        </p:par>
                        <p:par>
                          <p:cTn id="12" fill="hold">
                            <p:stCondLst>
                              <p:cond delay="4500"/>
                            </p:stCondLst>
                            <p:childTnLst>
                              <p:par>
                                <p:cTn id="13" presetID="10" presetClass="entr" presetSubtype="0"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ов контейнер 2">
            <a:extLst>
              <a:ext uri="{FF2B5EF4-FFF2-40B4-BE49-F238E27FC236}">
                <a16:creationId xmlns:a16="http://schemas.microsoft.com/office/drawing/2014/main" id="{2FB1B978-F718-4A7C-A124-6A7853825195}"/>
              </a:ext>
            </a:extLst>
          </p:cNvPr>
          <p:cNvSpPr>
            <a:spLocks noGrp="1"/>
          </p:cNvSpPr>
          <p:nvPr>
            <p:ph type="body" idx="1"/>
          </p:nvPr>
        </p:nvSpPr>
        <p:spPr/>
        <p:txBody>
          <a:bodyPr/>
          <a:lstStyle/>
          <a:p>
            <a:pPr marL="0" indent="0">
              <a:buNone/>
            </a:pPr>
            <a:r>
              <a:rPr lang="bg-BG" dirty="0"/>
              <a:t>Обработка на прекъсванията</a:t>
            </a:r>
          </a:p>
          <a:p>
            <a:pPr marL="0" indent="0">
              <a:buNone/>
            </a:pPr>
            <a:r>
              <a:rPr lang="bg-BG" dirty="0"/>
              <a:t>Управление на процеси</a:t>
            </a:r>
          </a:p>
          <a:p>
            <a:pPr marL="0" indent="0">
              <a:buNone/>
            </a:pPr>
            <a:r>
              <a:rPr lang="bg-BG" dirty="0" err="1"/>
              <a:t>Диспечиране</a:t>
            </a:r>
            <a:r>
              <a:rPr lang="bg-BG" dirty="0"/>
              <a:t> на процесорите</a:t>
            </a:r>
          </a:p>
          <a:p>
            <a:pPr marL="0" indent="0">
              <a:buNone/>
            </a:pPr>
            <a:r>
              <a:rPr lang="bg-BG" dirty="0"/>
              <a:t>Интерфейс</a:t>
            </a:r>
          </a:p>
          <a:p>
            <a:pPr marL="0" indent="0">
              <a:buNone/>
            </a:pPr>
            <a:r>
              <a:rPr lang="bg-BG" dirty="0"/>
              <a:t>Управление на информацията</a:t>
            </a:r>
          </a:p>
        </p:txBody>
      </p:sp>
      <p:sp>
        <p:nvSpPr>
          <p:cNvPr id="4" name="Заглавие 1">
            <a:extLst>
              <a:ext uri="{FF2B5EF4-FFF2-40B4-BE49-F238E27FC236}">
                <a16:creationId xmlns:a16="http://schemas.microsoft.com/office/drawing/2014/main" id="{8D0EDD12-216A-47E2-A7A9-CE9472CD4689}"/>
              </a:ext>
            </a:extLst>
          </p:cNvPr>
          <p:cNvSpPr>
            <a:spLocks noGrp="1"/>
          </p:cNvSpPr>
          <p:nvPr>
            <p:ph type="title"/>
          </p:nvPr>
        </p:nvSpPr>
        <p:spPr>
          <a:xfrm>
            <a:off x="669727" y="285750"/>
            <a:ext cx="7804547" cy="1491258"/>
          </a:xfrm>
        </p:spPr>
        <p:txBody>
          <a:bodyPr>
            <a:normAutofit/>
          </a:bodyPr>
          <a:lstStyle/>
          <a:p>
            <a:r>
              <a:rPr lang="bg-BG" sz="2000" dirty="0">
                <a:solidFill>
                  <a:schemeClr val="tx2">
                    <a:lumMod val="75000"/>
                  </a:schemeClr>
                </a:solidFill>
              </a:rPr>
              <a:t>Съвместно проектиране</a:t>
            </a:r>
          </a:p>
        </p:txBody>
      </p:sp>
    </p:spTree>
    <p:extLst>
      <p:ext uri="{BB962C8B-B14F-4D97-AF65-F5344CB8AC3E}">
        <p14:creationId xmlns:p14="http://schemas.microsoft.com/office/powerpoint/2010/main" val="11146344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150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250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ewGradient">
  <a:themeElements>
    <a:clrScheme name="Gradient">
      <a:dk1>
        <a:srgbClr val="FF0000"/>
      </a:dk1>
      <a:lt1>
        <a:srgbClr val="FFFFFF"/>
      </a:lt1>
      <a:dk2>
        <a:srgbClr val="53585F"/>
      </a:dk2>
      <a:lt2>
        <a:srgbClr val="DCDEE0"/>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Light"/>
        <a:ea typeface="Helvetica Light"/>
        <a:cs typeface="Helvetica Light"/>
      </a:majorFont>
      <a:minorFont>
        <a:latin typeface="Helvetica Light"/>
        <a:ea typeface="Helvetica Light"/>
        <a:cs typeface="Helvetica Light"/>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
          <a:effectLst>
            <a:outerShdw blurRad="76200" dir="18900000" rotWithShape="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1"/>
            </a:gs>
            <a:gs pos="100000">
              <a:schemeClr val="accent1">
                <a:hueOff val="321133"/>
                <a:satOff val="-12043"/>
                <a:lumOff val="-7113"/>
              </a:schemeClr>
            </a:gs>
          </a:gsLst>
          <a:lin ang="5400000" scaled="0"/>
        </a:gradFill>
        <a:ln w="12700" cap="flat">
          <a:noFill/>
          <a:miter lim="400000"/>
        </a:ln>
        <a:effectLst>
          <a:outerShdw blurRad="76200" dir="18900000" rotWithShape="0">
            <a:srgbClr val="000000">
              <a:alpha val="8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outerShdw blurRad="25400" dist="23998" dir="2700000" rotWithShape="0">
                <a:srgbClr val="000000">
                  <a:alpha val="31034"/>
                </a:srgbClr>
              </a:outerShdw>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8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newGradient" id="{F7ABEE47-47B2-420E-B282-1F3825408B3B}" vid="{2CD8F5B4-3A14-494E-BC7C-755A4E2F73FD}"/>
    </a:ext>
  </a:extLst>
</a:theme>
</file>

<file path=ppt/theme/theme2.xml><?xml version="1.0" encoding="utf-8"?>
<a:theme xmlns:a="http://schemas.openxmlformats.org/drawingml/2006/main" name="Тема на Office">
  <a:themeElements>
    <a:clrScheme name="О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newGradient</Template>
  <TotalTime>187</TotalTime>
  <Words>622</Words>
  <Application>Microsoft Office PowerPoint</Application>
  <PresentationFormat>Презентация на цял екран (4:3)</PresentationFormat>
  <Paragraphs>63</Paragraphs>
  <Slides>9</Slides>
  <Notes>8</Notes>
  <HiddenSlides>0</HiddenSlides>
  <MMClips>0</MMClips>
  <ScaleCrop>false</ScaleCrop>
  <HeadingPairs>
    <vt:vector size="6" baseType="variant">
      <vt:variant>
        <vt:lpstr>Използвани шрифтове</vt:lpstr>
      </vt:variant>
      <vt:variant>
        <vt:i4>2</vt:i4>
      </vt:variant>
      <vt:variant>
        <vt:lpstr>Тема</vt:lpstr>
      </vt:variant>
      <vt:variant>
        <vt:i4>1</vt:i4>
      </vt:variant>
      <vt:variant>
        <vt:lpstr>Заглавия на слайдовете</vt:lpstr>
      </vt:variant>
      <vt:variant>
        <vt:i4>9</vt:i4>
      </vt:variant>
    </vt:vector>
  </HeadingPairs>
  <TitlesOfParts>
    <vt:vector size="12" baseType="lpstr">
      <vt:lpstr>Calibri</vt:lpstr>
      <vt:lpstr>Helvetica Light</vt:lpstr>
      <vt:lpstr>newGradient</vt:lpstr>
      <vt:lpstr>Проектиране на компютърни системи</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Презентация на PowerPoint</vt:lpstr>
      <vt:lpstr>Стандартен подход</vt:lpstr>
      <vt:lpstr>Съвместно проектиране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на PowerPoint</dc:title>
  <dc:creator>Svetlozar Kosev</dc:creator>
  <cp:lastModifiedBy>Svetlozar Kosev</cp:lastModifiedBy>
  <cp:revision>152</cp:revision>
  <dcterms:created xsi:type="dcterms:W3CDTF">2017-11-03T09:08:00Z</dcterms:created>
  <dcterms:modified xsi:type="dcterms:W3CDTF">2017-12-05T12:57:48Z</dcterms:modified>
</cp:coreProperties>
</file>