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60" r:id="rId5"/>
    <p:sldId id="259" r:id="rId6"/>
    <p:sldId id="268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9144000" cy="6858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66"/>
    <a:srgbClr val="9DC3E6"/>
    <a:srgbClr val="B4C7E7"/>
    <a:srgbClr val="4D4D4D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9344" autoAdjust="0"/>
  </p:normalViewPr>
  <p:slideViewPr>
    <p:cSldViewPr snapToGrid="0">
      <p:cViewPr>
        <p:scale>
          <a:sx n="75" d="100"/>
          <a:sy n="75" d="100"/>
        </p:scale>
        <p:origin x="1392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D3BA1-80E7-4DE8-ADFA-E7E0C768F6E4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9B5F8-6E0F-4062-AD6C-8056F85CF9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2726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92F0-1F13-48FD-8ABD-FA64617F3672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3ECCA-F21F-4A91-AD0E-7A9CC256473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7542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Тип на данните се нарича категория данни, която има следните характеристики: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множество от допустими стойности;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множество от допустими операции;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множество от отношения (релации) между елементите на типа;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множество от стандартни функции за типа (ако има такива).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Езикът С++ има вградени основни типове данни. Освен това предлага на програмиста да създава свои типове, които се базират на основните. Основните типове данни са два вида – скаларни и съставни.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Всеки тип данни има множество от допустими стойности, които може да се съхранява в себе си и впоследствие да обработва. Област от паметта, необходима за съхранението на стойност от даден тип, се нарича клетка. За различните типове данни клетката има различна дължина в байтове в зависимост от диапазона допустими стойности. В следната таблица са посочени някои ключови думи за основните скаларни типове данни заедно с необходимата памет за тяхното съхранение.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288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5582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89252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6015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Масивът е крайна редица от фиксиран брой елементи от един и същ тип. Към всеки елемент от редицата е възможен пряк достъп, който се осъществява чрез името на масива и индекс, указващ мястото на елемента в редицата.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Индексите са цели числа, започващи с 0 и нарастващи с 1 до указана горна граница.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Нека декларираме масив с 10 променливи в него: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Понякога може да ни се наложи да зададем начални стойности на масива, още при декларацията му, това става по следния начин: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Броят стойности между големите скоби не трябва да надвишава обявената бройка в квадратните скоби. В C++ има възможност да не задаваме стойност между квадратните скоби [], и автоматично ще се задели пространство за толкова елементи, колкото сме изредили между големите скоби {}: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765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75927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baseline="0" dirty="0" smtClean="0"/>
              <a:t>Низът е масив, чиито елементи са задължително от символен тип.</a:t>
            </a:r>
          </a:p>
          <a:p>
            <a:endParaRPr lang="bg-BG" baseline="0" dirty="0" smtClean="0"/>
          </a:p>
          <a:p>
            <a:r>
              <a:rPr lang="bg-BG" dirty="0" smtClean="0"/>
              <a:t>размерът на един</a:t>
            </a:r>
            <a:r>
              <a:rPr lang="bg-BG" baseline="0" dirty="0" smtClean="0"/>
              <a:t> символ е 1 байт или 8 бита.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bg-BG" baseline="0" dirty="0" smtClean="0"/>
              <a:t>Символ за край на низ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4070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Структурите в C++ се използват за групиране на елементи. Елементите, наричани още членове, могат да бъдат от различен тип и с различна дължина. Синтаксисът за деклариране на структура в C++ е следният:</a:t>
            </a: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Мможе да има неограничен брой членове</a:t>
            </a:r>
            <a:endParaRPr lang="bg-BG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06369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78774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 математиката са ни познати операциите събиране, изваждане, умножение и деление. В езиците за програмиране е налице аналогия с математиката. От съществено значение е типът на данните, над които се извършва операцията. За различните типове допустими операции са различни. Операциите се извършват над променливи и константи, наречени с общото име 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операнди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Група от операции образува израз.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901637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921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064042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обработват променливите и да се актуализират техните стойности, се използва така нареченият оператор за присвояване. Той има следния вид: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13571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076146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Въведената стойност от клавиатурата се прехвърля като стойност на &lt;променлива&gt;. Данните се въвеждат от клавиатурата и се преместват от буфера ѝ към отделеното за променливата място в ОП.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801793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това е стандартна дума на езика, дефинирана в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 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                 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библиотеката (заглавния файл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iostream.h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) </a:t>
            </a:r>
          </a:p>
          <a:p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&gt;&gt; е оператор за преместване на данни (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побитово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изместване наляво).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895645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Въведената стойност от клавиатурата се прехвърля като стойност на &lt;променлива&gt;. Данните се въвеждат от клавиатурата и се преместват от буфера ѝ към отделеното за променливата място в ОП.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45542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 оператор за преместване на данни (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побитово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изместване надясно).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00352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Въведената стойност от клавиатурата се прехвърля като стойност на &lt;променлива&gt;. Данните се въвеждат от клавиатурата и се преместват от буфера ѝ към отделеното за променливата място в ОП.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9603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2915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804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Константите са такива информационни единици, които се задават по определени правила в програмата и повече не се променят. Всяка допустима стойност от диапазона, определен за даден тип, се нарича константа на този тип. Обработката на константите се осъществява или посредством зададено име от програмата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 чрез директната им употреба като константи от съответния тип.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разлика от константите променливите могат да променят стойността си по време на изпълнение на програмата.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0302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7406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8489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разлика от константите променливите могат да променят стойността си по време на изпълнение на програмата.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Всяка променлива има следните характеристики: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тип на данните;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диапазон на допустимите стойности;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място, заделено в ОП.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Тези характеристики трябва да се свържат с идентификатор (име), дадено от програмиста.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27005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909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971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6544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699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728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770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477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827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3635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54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8975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667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A42BA-3C9B-4C5E-B0E5-0913826F7EC1}" type="datetimeFigureOut">
              <a:rPr lang="bg-BG" smtClean="0"/>
              <a:t>29.5.2017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8402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Основи на програмирането на С++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135775" y="413657"/>
            <a:ext cx="881742" cy="3048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Rectangle 3"/>
          <p:cNvSpPr/>
          <p:nvPr/>
        </p:nvSpPr>
        <p:spPr>
          <a:xfrm>
            <a:off x="-2167344" y="777966"/>
            <a:ext cx="881742" cy="304800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Rectangle 4"/>
          <p:cNvSpPr/>
          <p:nvPr/>
        </p:nvSpPr>
        <p:spPr>
          <a:xfrm>
            <a:off x="-2198913" y="1142275"/>
            <a:ext cx="881742" cy="30480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Rectangle 5"/>
          <p:cNvSpPr/>
          <p:nvPr/>
        </p:nvSpPr>
        <p:spPr>
          <a:xfrm>
            <a:off x="-2198913" y="1506586"/>
            <a:ext cx="881742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Rectangle 6"/>
          <p:cNvSpPr/>
          <p:nvPr/>
        </p:nvSpPr>
        <p:spPr>
          <a:xfrm>
            <a:off x="-2198913" y="1853479"/>
            <a:ext cx="881742" cy="3048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-2167344" y="2235200"/>
            <a:ext cx="88174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349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Деклариране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4356" y="2947647"/>
            <a:ext cx="6103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 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идентификатор&gt;;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4356" y="3387133"/>
            <a:ext cx="6103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age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8" name="Rectangle 7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278524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bg-BG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>
                <a:solidFill>
                  <a:srgbClr val="BFBFBF"/>
                </a:solidFill>
              </a:rPr>
              <a:t>Инициализиране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84497" y="2947647"/>
            <a:ext cx="8478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 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идентификатор&gt; = 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&lt;стойност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8671" y="3387133"/>
            <a:ext cx="8889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double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PI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       =</a:t>
            </a:r>
            <a:r>
              <a:rPr lang="bg-BG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3.1415926536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8" name="Rectangle 7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315767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Скаларни типове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2053" y="2521060"/>
            <a:ext cx="3254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   a</a:t>
            </a:r>
            <a:endParaRPr lang="bg-BG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95590" y="2521059"/>
            <a:ext cx="3254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= 3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252" y="2521059"/>
            <a:ext cx="3254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Целочислен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Реален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Булеви</a:t>
            </a: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Символен</a:t>
            </a:r>
            <a:endParaRPr lang="bg-BG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2052" y="2521061"/>
            <a:ext cx="3254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9DC3E6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double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b</a:t>
            </a:r>
          </a:p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bool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c</a:t>
            </a:r>
          </a:p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char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d</a:t>
            </a:r>
            <a:endParaRPr lang="bg-BG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95729" y="2520505"/>
            <a:ext cx="3254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9DC3E6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= 3.3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;</a:t>
            </a:r>
          </a:p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= true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;</a:t>
            </a:r>
          </a:p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= </a:t>
            </a:r>
            <a:r>
              <a:rPr lang="bg-BG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'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</a:t>
            </a:r>
            <a:r>
              <a:rPr lang="bg-BG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'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05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6" grpId="0" build="p"/>
      <p:bldP spid="8" grpId="0" build="p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Съставни</a:t>
            </a:r>
            <a:endParaRPr lang="bg-BG" dirty="0"/>
          </a:p>
        </p:txBody>
      </p:sp>
      <p:sp>
        <p:nvSpPr>
          <p:cNvPr id="48" name="TextBox 47"/>
          <p:cNvSpPr txBox="1"/>
          <p:nvPr/>
        </p:nvSpPr>
        <p:spPr>
          <a:xfrm>
            <a:off x="1001486" y="4219077"/>
            <a:ext cx="281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Масив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16980" y="4265747"/>
            <a:ext cx="3326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Символен низ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727335" y="4289082"/>
            <a:ext cx="2386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66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8" grpId="0"/>
      <p:bldP spid="49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Масив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059" y="2691833"/>
            <a:ext cx="941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 &lt;</a:t>
            </a:r>
            <a:r>
              <a:rPr lang="bg-BG" sz="28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име_на_масив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[&lt;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дължина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&gt;]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8059" y="3131319"/>
            <a:ext cx="8576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int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array          [10]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8060" y="3642947"/>
            <a:ext cx="9675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int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array          [] = {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1,2,3,4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9" name="Rectangle 8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215841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Достъп до елемент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1418" y="3107059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[0]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//1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[1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]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//2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[2]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//3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66610" y="2661503"/>
            <a:ext cx="61504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for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B4C7E7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0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;i&lt;=</a:t>
            </a:r>
            <a:r>
              <a:rPr lang="en-US" sz="2400" dirty="0" err="1" smtClean="0">
                <a:solidFill>
                  <a:srgbClr val="B4C7E7"/>
                </a:solidFill>
                <a:latin typeface="Consolas" panose="020B0609020204030204" pitchFamily="49" charset="0"/>
              </a:rPr>
              <a:t>sizeof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);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++)</a:t>
            </a:r>
          </a:p>
          <a:p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{</a:t>
            </a:r>
            <a:endParaRPr lang="en-US" sz="24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	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&lt;&lt;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[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] &lt;&lt;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}</a:t>
            </a:r>
            <a:endParaRPr lang="bg-BG" sz="24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6" name="Rectangle 5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1418" y="269630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nt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[] = {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3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};</a:t>
            </a:r>
            <a:endParaRPr lang="bg-BG" sz="2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2198913" y="2696302"/>
            <a:ext cx="881742" cy="304800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053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Символен низ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060" y="2880680"/>
            <a:ext cx="941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 &lt;</a:t>
            </a:r>
            <a:r>
              <a:rPr lang="bg-BG" sz="28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име_на_низ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[&lt;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дължина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&gt;]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8060" y="3454101"/>
            <a:ext cx="9675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char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name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         [5] = </a:t>
            </a:r>
            <a:r>
              <a:rPr lang="bg-BG" sz="2400" dirty="0">
                <a:solidFill>
                  <a:srgbClr val="FFD966"/>
                </a:solidFill>
                <a:latin typeface="Consolas" panose="020B0609020204030204" pitchFamily="49" charset="0"/>
              </a:rPr>
              <a:t>"</a:t>
            </a:r>
            <a:r>
              <a:rPr lang="en-US" sz="2400" dirty="0" smtClean="0">
                <a:solidFill>
                  <a:srgbClr val="FFD966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Ivan</a:t>
            </a:r>
            <a:r>
              <a:rPr lang="bg-BG" sz="2400" dirty="0">
                <a:solidFill>
                  <a:srgbClr val="FFD966"/>
                </a:solidFill>
                <a:latin typeface="Consolas" panose="020B0609020204030204" pitchFamily="49" charset="0"/>
              </a:rPr>
              <a:t>"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90686"/>
              </p:ext>
            </p:extLst>
          </p:nvPr>
        </p:nvGraphicFramePr>
        <p:xfrm>
          <a:off x="3704423" y="4520964"/>
          <a:ext cx="4521900" cy="5953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1665">
                  <a:extLst>
                    <a:ext uri="{9D8B030D-6E8A-4147-A177-3AD203B41FA5}">
                      <a16:colId xmlns:a16="http://schemas.microsoft.com/office/drawing/2014/main" val="2608569863"/>
                    </a:ext>
                  </a:extLst>
                </a:gridCol>
                <a:gridCol w="451665">
                  <a:extLst>
                    <a:ext uri="{9D8B030D-6E8A-4147-A177-3AD203B41FA5}">
                      <a16:colId xmlns:a16="http://schemas.microsoft.com/office/drawing/2014/main" val="2506038417"/>
                    </a:ext>
                  </a:extLst>
                </a:gridCol>
                <a:gridCol w="451665">
                  <a:extLst>
                    <a:ext uri="{9D8B030D-6E8A-4147-A177-3AD203B41FA5}">
                      <a16:colId xmlns:a16="http://schemas.microsoft.com/office/drawing/2014/main" val="4156407324"/>
                    </a:ext>
                  </a:extLst>
                </a:gridCol>
                <a:gridCol w="451665">
                  <a:extLst>
                    <a:ext uri="{9D8B030D-6E8A-4147-A177-3AD203B41FA5}">
                      <a16:colId xmlns:a16="http://schemas.microsoft.com/office/drawing/2014/main" val="2129216082"/>
                    </a:ext>
                  </a:extLst>
                </a:gridCol>
                <a:gridCol w="451665">
                  <a:extLst>
                    <a:ext uri="{9D8B030D-6E8A-4147-A177-3AD203B41FA5}">
                      <a16:colId xmlns:a16="http://schemas.microsoft.com/office/drawing/2014/main" val="3476297288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840695955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3556378574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3746892479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2854192027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3499471445"/>
                    </a:ext>
                  </a:extLst>
                </a:gridCol>
              </a:tblGrid>
              <a:tr h="297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ОП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v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697442"/>
                  </a:ext>
                </a:extLst>
              </a:tr>
              <a:tr h="297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7659832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9" name="Rectangle 8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11240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Структура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5679" y="2251119"/>
            <a:ext cx="5605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&lt;име_на_тип&gt; </a:t>
            </a:r>
            <a:r>
              <a:rPr lang="bg-BG" sz="20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0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име_на_структура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</a:t>
            </a:r>
            <a:endParaRPr lang="en-US" sz="2000" dirty="0" smtClean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bg-BG" sz="2000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7" name="Rectangle 6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" name="Rectangle 1"/>
          <p:cNvSpPr/>
          <p:nvPr/>
        </p:nvSpPr>
        <p:spPr>
          <a:xfrm>
            <a:off x="7030275" y="2274838"/>
            <a:ext cx="39889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err="1">
                <a:solidFill>
                  <a:srgbClr val="9DC3E6"/>
                </a:solidFill>
                <a:latin typeface="Consolas" panose="020B0609020204030204" pitchFamily="49" charset="0"/>
              </a:rPr>
              <a:t>struct</a:t>
            </a:r>
            <a:r>
              <a:rPr lang="bg-BG" sz="2400" dirty="0">
                <a:latin typeface="Consolas" panose="020B0609020204030204" pitchFamily="49" charset="0"/>
              </a:rPr>
              <a:t> </a:t>
            </a:r>
            <a:r>
              <a:rPr lang="bg-BG" sz="2400" dirty="0" err="1">
                <a:solidFill>
                  <a:srgbClr val="92D050"/>
                </a:solidFill>
                <a:latin typeface="Consolas" panose="020B0609020204030204" pitchFamily="49" charset="0"/>
              </a:rPr>
              <a:t>person</a:t>
            </a:r>
            <a:endParaRPr lang="bg-BG" sz="24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bg-BG" sz="2400" dirty="0">
                <a:latin typeface="Consolas" panose="020B0609020204030204" pitchFamily="49" charset="0"/>
              </a:rPr>
              <a:t>	</a:t>
            </a:r>
            <a:r>
              <a:rPr lang="bg-BG" sz="2400" dirty="0" err="1">
                <a:solidFill>
                  <a:srgbClr val="B4C7E7"/>
                </a:solidFill>
                <a:latin typeface="Consolas" panose="020B0609020204030204" pitchFamily="49" charset="0"/>
              </a:rPr>
              <a:t>string</a:t>
            </a:r>
            <a:r>
              <a:rPr lang="bg-BG" sz="2400" dirty="0">
                <a:latin typeface="Consolas" panose="020B0609020204030204" pitchFamily="49" charset="0"/>
              </a:rPr>
              <a:t> </a:t>
            </a:r>
            <a:r>
              <a:rPr lang="bg-BG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name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bg-BG" sz="2400" dirty="0">
                <a:latin typeface="Consolas" panose="020B0609020204030204" pitchFamily="49" charset="0"/>
              </a:rPr>
              <a:t>	</a:t>
            </a:r>
            <a:r>
              <a:rPr lang="bg-BG" sz="2400" dirty="0">
                <a:solidFill>
                  <a:srgbClr val="B4C7E7"/>
                </a:solidFill>
                <a:latin typeface="Consolas" panose="020B0609020204030204" pitchFamily="49" charset="0"/>
              </a:rPr>
              <a:t>int</a:t>
            </a:r>
            <a:r>
              <a:rPr lang="bg-BG" sz="2400" dirty="0">
                <a:latin typeface="Consolas" panose="020B0609020204030204" pitchFamily="49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age;</a:t>
            </a:r>
          </a:p>
          <a:p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} ;</a:t>
            </a:r>
          </a:p>
          <a:p>
            <a:r>
              <a:rPr lang="bg-BG" sz="2400" dirty="0">
                <a:latin typeface="Consolas" panose="020B0609020204030204" pitchFamily="49" charset="0"/>
              </a:rPr>
              <a:t>	</a:t>
            </a:r>
            <a:r>
              <a:rPr lang="bg-BG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person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 p1, p2;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5679" y="2741449"/>
            <a:ext cx="5605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{</a:t>
            </a:r>
          </a:p>
          <a:p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&lt;име_на_тип1&gt;</a:t>
            </a:r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bg-BG" sz="20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име_на_променлива1&gt;;</a:t>
            </a:r>
            <a:endParaRPr lang="bg-BG" sz="2000" dirty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bg-BG" sz="2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5679" y="3539554"/>
            <a:ext cx="56056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</a:t>
            </a:r>
            <a:endParaRPr lang="bg-BG" sz="2000" dirty="0" smtClean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bg-BG" sz="20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име_на_тип</a:t>
            </a:r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bg-BG" sz="20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0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име_на_променлива</a:t>
            </a:r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&gt;;</a:t>
            </a:r>
            <a:endParaRPr lang="en-US" sz="2000" dirty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};</a:t>
            </a:r>
            <a:endParaRPr lang="bg-BG" sz="2000" dirty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bg-BG" sz="2000" dirty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bg-BG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9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Съставни типове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252" y="2521059"/>
            <a:ext cx="32541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Масив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Символен низ</a:t>
            </a: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endParaRPr lang="bg-BG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8114" y="2482394"/>
            <a:ext cx="5789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a [] = {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1,2,3,4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94977" y="2854436"/>
            <a:ext cx="51062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DC3E6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char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b [] = </a:t>
            </a:r>
            <a:r>
              <a:rPr lang="bg-BG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"</a:t>
            </a:r>
            <a:r>
              <a:rPr lang="en-US" sz="2800" dirty="0" err="1" smtClean="0">
                <a:solidFill>
                  <a:srgbClr val="FFD966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Svetlyo</a:t>
            </a:r>
            <a:r>
              <a:rPr lang="bg-BG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"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struct</a:t>
            </a:r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</a:t>
            </a:r>
          </a:p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{</a:t>
            </a:r>
            <a:endParaRPr lang="bg-BG" sz="2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bg-BG" sz="2800" dirty="0">
                <a:latin typeface="Consolas" panose="020B0609020204030204" pitchFamily="49" charset="0"/>
              </a:rPr>
              <a:t>	</a:t>
            </a:r>
            <a:r>
              <a:rPr lang="bg-BG" sz="2800" dirty="0" err="1">
                <a:solidFill>
                  <a:srgbClr val="B4C7E7"/>
                </a:solidFill>
                <a:latin typeface="Consolas" panose="020B0609020204030204" pitchFamily="49" charset="0"/>
              </a:rPr>
              <a:t>string</a:t>
            </a:r>
            <a:r>
              <a:rPr lang="bg-BG" sz="2800" dirty="0">
                <a:latin typeface="Consolas" panose="020B0609020204030204" pitchFamily="49" charset="0"/>
              </a:rPr>
              <a:t> </a:t>
            </a:r>
            <a:r>
              <a:rPr lang="bg-BG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name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bg-BG" sz="2800" dirty="0">
                <a:latin typeface="Consolas" panose="020B0609020204030204" pitchFamily="49" charset="0"/>
              </a:rPr>
              <a:t>	</a:t>
            </a:r>
            <a:r>
              <a:rPr lang="bg-BG" sz="2800" dirty="0">
                <a:solidFill>
                  <a:srgbClr val="B4C7E7"/>
                </a:solidFill>
                <a:latin typeface="Consolas" panose="020B0609020204030204" pitchFamily="49" charset="0"/>
              </a:rPr>
              <a:t>int</a:t>
            </a:r>
            <a:r>
              <a:rPr lang="bg-BG" sz="2800" dirty="0">
                <a:latin typeface="Consolas" panose="020B0609020204030204" pitchFamily="49" charset="0"/>
              </a:rPr>
              <a:t> 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age;</a:t>
            </a:r>
          </a:p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};</a:t>
            </a:r>
            <a:endParaRPr lang="bg-BG" sz="2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bg-BG" sz="2800" dirty="0">
                <a:latin typeface="Consolas" panose="020B0609020204030204" pitchFamily="49" charset="0"/>
              </a:rPr>
              <a:t>	</a:t>
            </a:r>
            <a:r>
              <a:rPr lang="bg-BG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person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 p1, p2;</a:t>
            </a:r>
          </a:p>
          <a:p>
            <a:endParaRPr lang="bg-BG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24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  <p:bldP spid="1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Изрази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7413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/>
              <a:t>Типове данни</a:t>
            </a:r>
          </a:p>
        </p:txBody>
      </p:sp>
      <p:cxnSp>
        <p:nvCxnSpPr>
          <p:cNvPr id="5" name="Elbow Connector 4"/>
          <p:cNvCxnSpPr/>
          <p:nvPr/>
        </p:nvCxnSpPr>
        <p:spPr>
          <a:xfrm rot="10800000" flipV="1">
            <a:off x="2609556" y="3449791"/>
            <a:ext cx="1110964" cy="605361"/>
          </a:xfrm>
          <a:prstGeom prst="bentConnector2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9274" y="4184075"/>
            <a:ext cx="2287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Скаларни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Elbow Connector 6"/>
          <p:cNvCxnSpPr/>
          <p:nvPr/>
        </p:nvCxnSpPr>
        <p:spPr>
          <a:xfrm rot="10800000" flipH="1" flipV="1">
            <a:off x="8727335" y="3457049"/>
            <a:ext cx="1110964" cy="605361"/>
          </a:xfrm>
          <a:prstGeom prst="bentConnector2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727335" y="4289082"/>
            <a:ext cx="2287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Съставни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9" name="Rectangle 8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8855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9" name="Rectangle 8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416301" y="2917372"/>
            <a:ext cx="1726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</a:rPr>
              <a:t>4, 6, 2.5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6302" y="3429000"/>
            <a:ext cx="2679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4+6</a:t>
            </a:r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*2.5</a:t>
            </a:r>
            <a:endParaRPr lang="bg-BG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1" y="2905780"/>
            <a:ext cx="2386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nt</a:t>
            </a:r>
            <a:r>
              <a:rPr lang="bg-BG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a,b,c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1" y="3429000"/>
            <a:ext cx="2679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)*c</a:t>
            </a:r>
            <a:endParaRPr lang="bg-BG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03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Оператор за присвояване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6591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6" name="Rectangle 5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-2198913" y="2696302"/>
            <a:ext cx="881742" cy="304800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3556380" y="3167390"/>
            <a:ext cx="5079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променлива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 = 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израз&gt;;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0700" y="3720809"/>
            <a:ext cx="1115060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bg-BG" sz="24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   </a:t>
            </a:r>
            <a:r>
              <a:rPr lang="bg-BG" sz="2400" dirty="0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bg-BG" sz="2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a, b = 2, </a:t>
            </a:r>
            <a:r>
              <a:rPr lang="bg-BG" sz="2400" dirty="0" err="1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suma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a 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 b;</a:t>
            </a:r>
            <a:r>
              <a:rPr lang="bg-BG" sz="2400" dirty="0">
                <a:solidFill>
                  <a:srgbClr val="008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//a приема стойността на b (2</a:t>
            </a:r>
            <a:r>
              <a:rPr lang="bg-BG" sz="2400" dirty="0" smtClean="0">
                <a:solidFill>
                  <a:srgbClr val="008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</a:t>
            </a:r>
            <a:endParaRPr lang="bg-BG" sz="2400" dirty="0"/>
          </a:p>
        </p:txBody>
      </p:sp>
      <p:sp>
        <p:nvSpPr>
          <p:cNvPr id="16" name="Rectangle 15"/>
          <p:cNvSpPr/>
          <p:nvPr/>
        </p:nvSpPr>
        <p:spPr>
          <a:xfrm>
            <a:off x="431800" y="4546309"/>
            <a:ext cx="11150600" cy="122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bg-BG" sz="24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bg-BG" sz="24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bg-BG" sz="24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suma</a:t>
            </a:r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= a + 2 * b;</a:t>
            </a:r>
            <a:r>
              <a:rPr lang="bg-BG" sz="2400" dirty="0">
                <a:solidFill>
                  <a:srgbClr val="008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</a:t>
            </a:r>
            <a:r>
              <a:rPr lang="bg-BG" sz="2400" dirty="0" err="1">
                <a:solidFill>
                  <a:srgbClr val="008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suma</a:t>
            </a:r>
            <a:r>
              <a:rPr lang="bg-BG" sz="2400" dirty="0">
                <a:solidFill>
                  <a:srgbClr val="008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приема стойността на израза (6)</a:t>
            </a:r>
            <a:endParaRPr lang="bg-BG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b = b + 1;</a:t>
            </a:r>
            <a:r>
              <a:rPr lang="bg-BG" sz="2400" dirty="0">
                <a:solidFill>
                  <a:srgbClr val="008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//b приема стойността на израза (3)</a:t>
            </a:r>
            <a:br>
              <a:rPr lang="bg-BG" sz="2400" dirty="0">
                <a:solidFill>
                  <a:srgbClr val="008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</a:b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18330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Оператор за вход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033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6" name="Rectangle 5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-2198913" y="2696302"/>
            <a:ext cx="881742" cy="304800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3921220" y="3152322"/>
            <a:ext cx="4349560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cin </a:t>
            </a:r>
            <a:r>
              <a:rPr lang="en-US" sz="2800" dirty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&gt;&gt; 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&lt;променлива&gt;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/>
          </a:p>
        </p:txBody>
      </p:sp>
      <p:sp>
        <p:nvSpPr>
          <p:cNvPr id="12" name="Rectangle 11"/>
          <p:cNvSpPr/>
          <p:nvPr/>
        </p:nvSpPr>
        <p:spPr>
          <a:xfrm>
            <a:off x="520700" y="3720809"/>
            <a:ext cx="1112520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bg-BG" sz="24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   </a:t>
            </a:r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 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firstName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lastName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40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bg-BG" sz="2400" dirty="0"/>
          </a:p>
        </p:txBody>
      </p:sp>
      <p:sp>
        <p:nvSpPr>
          <p:cNvPr id="2" name="Rectangle 1"/>
          <p:cNvSpPr/>
          <p:nvPr/>
        </p:nvSpPr>
        <p:spPr>
          <a:xfrm>
            <a:off x="1940755" y="4162148"/>
            <a:ext cx="41552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cin &gt;&gt; 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firstName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;</a:t>
            </a:r>
          </a:p>
          <a:p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</a:rPr>
              <a:t>cin &gt;&gt; 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lastName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38432" y="4162086"/>
            <a:ext cx="5420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cin &gt;&gt; 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firstName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</a:rPr>
              <a:t>&gt;&gt; 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lastName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endParaRPr lang="bg-BG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5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2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Оператор за изход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2685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6" name="Rectangle 5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-2198913" y="2696302"/>
            <a:ext cx="881742" cy="304800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3556380" y="3167390"/>
            <a:ext cx="6184520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bg-BG" sz="28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   </a:t>
            </a:r>
            <a:r>
              <a:rPr lang="en-US" sz="2800" dirty="0" err="1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cout</a:t>
            </a:r>
            <a:r>
              <a:rPr lang="en-US" sz="2800" dirty="0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&lt;&lt; 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&lt;израз&gt;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/>
          </a:p>
        </p:txBody>
      </p:sp>
      <p:sp>
        <p:nvSpPr>
          <p:cNvPr id="12" name="Rectangle 11"/>
          <p:cNvSpPr/>
          <p:nvPr/>
        </p:nvSpPr>
        <p:spPr>
          <a:xfrm>
            <a:off x="520700" y="3720809"/>
            <a:ext cx="1112520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bg-BG" sz="24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	   </a:t>
            </a:r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 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first = 10, second = 15;</a:t>
            </a:r>
            <a:endParaRPr lang="bg-BG" sz="2400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bg-BG" sz="2400" dirty="0"/>
          </a:p>
        </p:txBody>
      </p:sp>
      <p:sp>
        <p:nvSpPr>
          <p:cNvPr id="2" name="Rectangle 1"/>
          <p:cNvSpPr/>
          <p:nvPr/>
        </p:nvSpPr>
        <p:spPr>
          <a:xfrm>
            <a:off x="1940755" y="4162148"/>
            <a:ext cx="41552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cout</a:t>
            </a:r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&lt;&lt; 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first;</a:t>
            </a:r>
          </a:p>
          <a:p>
            <a:r>
              <a:rPr lang="en-US" sz="2400" dirty="0" err="1" smtClean="0">
                <a:solidFill>
                  <a:srgbClr val="9DC3E6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</a:rPr>
              <a:t> &lt;&lt; 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second;</a:t>
            </a:r>
            <a:endParaRPr lang="bg-BG" sz="24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38432" y="4162086"/>
            <a:ext cx="5420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cout</a:t>
            </a:r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&lt;&lt; 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first </a:t>
            </a:r>
            <a:r>
              <a:rPr lang="en-US" sz="2400" dirty="0" smtClean="0">
                <a:solidFill>
                  <a:srgbClr val="9DC3E6"/>
                </a:solidFill>
                <a:latin typeface="Consolas" panose="020B0609020204030204" pitchFamily="49" charset="0"/>
              </a:rPr>
              <a:t>&lt;&lt; 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second;</a:t>
            </a:r>
            <a:endParaRPr lang="bg-BG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70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2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36600" y="1625056"/>
            <a:ext cx="9982200" cy="12202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200" dirty="0" smtClean="0">
                <a:solidFill>
                  <a:srgbClr val="9DC3E6"/>
                </a:solidFill>
                <a:latin typeface="Consolas" panose="020B0609020204030204" pitchFamily="49" charset="0"/>
              </a:rPr>
              <a:t> c</a:t>
            </a:r>
            <a:r>
              <a:rPr lang="bg-BG" sz="3200" dirty="0" err="1">
                <a:solidFill>
                  <a:srgbClr val="9DC3E6"/>
                </a:solidFill>
                <a:latin typeface="Consolas" panose="020B0609020204030204" pitchFamily="49" charset="0"/>
              </a:rPr>
              <a:t>out</a:t>
            </a:r>
            <a:r>
              <a:rPr lang="bg-BG" sz="3200" dirty="0">
                <a:solidFill>
                  <a:srgbClr val="9DC3E6"/>
                </a:solidFill>
                <a:latin typeface="Consolas" panose="020B0609020204030204" pitchFamily="49" charset="0"/>
              </a:rPr>
              <a:t> &lt;&lt; </a:t>
            </a:r>
            <a:r>
              <a:rPr lang="bg-BG" sz="3200" dirty="0">
                <a:solidFill>
                  <a:srgbClr val="FFD966"/>
                </a:solidFill>
                <a:latin typeface="Consolas" panose="020B0609020204030204" pitchFamily="49" charset="0"/>
              </a:rPr>
              <a:t>"Здравей, свят!"</a:t>
            </a:r>
            <a:r>
              <a:rPr lang="bg-BG" sz="3200" dirty="0">
                <a:latin typeface="Consolas" panose="020B0609020204030204" pitchFamily="49" charset="0"/>
              </a:rPr>
              <a:t> </a:t>
            </a:r>
            <a:r>
              <a:rPr lang="en-US" sz="3200" dirty="0" smtClean="0">
                <a:latin typeface="Consolas" panose="020B0609020204030204" pitchFamily="49" charset="0"/>
              </a:rPr>
              <a:t>  </a:t>
            </a:r>
            <a:r>
              <a:rPr lang="bg-BG" sz="3200" dirty="0" smtClean="0">
                <a:solidFill>
                  <a:srgbClr val="9DC3E6"/>
                </a:solidFill>
                <a:latin typeface="Consolas" panose="020B0609020204030204" pitchFamily="49" charset="0"/>
              </a:rPr>
              <a:t>&lt;&lt;</a:t>
            </a:r>
            <a:r>
              <a:rPr lang="bg-BG" sz="3200" dirty="0" smtClean="0">
                <a:latin typeface="Consolas" panose="020B0609020204030204" pitchFamily="49" charset="0"/>
              </a:rPr>
              <a:t> </a:t>
            </a:r>
            <a:r>
              <a:rPr lang="bg-BG" sz="3200" dirty="0" err="1" smtClean="0">
                <a:latin typeface="Consolas" panose="020B0609020204030204" pitchFamily="49" charset="0"/>
              </a:rPr>
              <a:t>endl</a:t>
            </a:r>
            <a:r>
              <a:rPr lang="en-US" sz="3200" dirty="0" smtClean="0">
                <a:latin typeface="Consolas" panose="020B0609020204030204" pitchFamily="49" charset="0"/>
              </a:rPr>
              <a:t>;</a:t>
            </a:r>
          </a:p>
          <a:p>
            <a:r>
              <a:rPr lang="en-US" sz="3200" dirty="0" smtClean="0">
                <a:solidFill>
                  <a:srgbClr val="9DC3E6"/>
                </a:solidFill>
                <a:latin typeface="Consolas" panose="020B0609020204030204" pitchFamily="49" charset="0"/>
              </a:rPr>
              <a:t> </a:t>
            </a:r>
            <a:r>
              <a:rPr lang="bg-BG" sz="3200" dirty="0" err="1" smtClean="0">
                <a:solidFill>
                  <a:srgbClr val="9DC3E6"/>
                </a:solidFill>
                <a:latin typeface="Consolas" panose="020B0609020204030204" pitchFamily="49" charset="0"/>
              </a:rPr>
              <a:t>cout</a:t>
            </a:r>
            <a:r>
              <a:rPr lang="bg-BG" sz="3200" dirty="0" smtClean="0">
                <a:solidFill>
                  <a:srgbClr val="9DC3E6"/>
                </a:solidFill>
                <a:latin typeface="Consolas" panose="020B0609020204030204" pitchFamily="49" charset="0"/>
              </a:rPr>
              <a:t> </a:t>
            </a:r>
            <a:r>
              <a:rPr lang="bg-BG" sz="3200" dirty="0">
                <a:solidFill>
                  <a:srgbClr val="9DC3E6"/>
                </a:solidFill>
                <a:latin typeface="Consolas" panose="020B0609020204030204" pitchFamily="49" charset="0"/>
              </a:rPr>
              <a:t>&lt;&lt; </a:t>
            </a:r>
            <a:r>
              <a:rPr lang="bg-BG" sz="3200" dirty="0">
                <a:solidFill>
                  <a:srgbClr val="FFD966"/>
                </a:solidFill>
                <a:latin typeface="Consolas" panose="020B0609020204030204" pitchFamily="49" charset="0"/>
              </a:rPr>
              <a:t>"Аз програмирам!"</a:t>
            </a:r>
            <a:r>
              <a:rPr lang="bg-BG" sz="3200" dirty="0">
                <a:latin typeface="Consolas" panose="020B0609020204030204" pitchFamily="49" charset="0"/>
              </a:rPr>
              <a:t> </a:t>
            </a:r>
            <a:r>
              <a:rPr lang="bg-BG" sz="3200" dirty="0" smtClean="0">
                <a:solidFill>
                  <a:srgbClr val="9DC3E6"/>
                </a:solidFill>
                <a:latin typeface="Consolas" panose="020B0609020204030204" pitchFamily="49" charset="0"/>
              </a:rPr>
              <a:t>&lt;&lt;</a:t>
            </a:r>
            <a:r>
              <a:rPr lang="bg-BG" sz="3200" dirty="0" smtClean="0">
                <a:latin typeface="Consolas" panose="020B0609020204030204" pitchFamily="49" charset="0"/>
              </a:rPr>
              <a:t> </a:t>
            </a:r>
            <a:r>
              <a:rPr lang="bg-BG" sz="3200" dirty="0" err="1">
                <a:latin typeface="Consolas" panose="020B0609020204030204" pitchFamily="49" charset="0"/>
              </a:rPr>
              <a:t>endl</a:t>
            </a:r>
            <a:r>
              <a:rPr lang="bg-BG" sz="3200" dirty="0">
                <a:latin typeface="Consolas" panose="020B0609020204030204" pitchFamily="49" charset="0"/>
              </a:rPr>
              <a:t>;</a:t>
            </a:r>
            <a:endParaRPr lang="bg-BG" sz="3200" dirty="0">
              <a:latin typeface="Consolas" panose="020B0609020204030204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5" name="Rectangle 4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6" name="Rectangle 5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-2198913" y="2696302"/>
            <a:ext cx="881742" cy="304800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720" y="3001102"/>
            <a:ext cx="5686980" cy="329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34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Скаларни</a:t>
            </a:r>
            <a:endParaRPr lang="bg-BG" dirty="0"/>
          </a:p>
        </p:txBody>
      </p:sp>
      <p:sp>
        <p:nvSpPr>
          <p:cNvPr id="48" name="TextBox 47"/>
          <p:cNvSpPr txBox="1"/>
          <p:nvPr/>
        </p:nvSpPr>
        <p:spPr>
          <a:xfrm>
            <a:off x="1001486" y="4219077"/>
            <a:ext cx="281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Целочислен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16980" y="4265747"/>
            <a:ext cx="1855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Реален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472158" y="4242412"/>
            <a:ext cx="1855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Булев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727335" y="4289082"/>
            <a:ext cx="2386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Символен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5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8" grpId="0"/>
      <p:bldP spid="49" grpId="0"/>
      <p:bldP spid="50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Използвана памет</a:t>
            </a:r>
            <a:endParaRPr lang="bg-BG" sz="3200" dirty="0">
              <a:solidFill>
                <a:srgbClr val="BFBFB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949972"/>
              </p:ext>
            </p:extLst>
          </p:nvPr>
        </p:nvGraphicFramePr>
        <p:xfrm>
          <a:off x="2032000" y="2501900"/>
          <a:ext cx="8128000" cy="18542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4606132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67579355"/>
                    </a:ext>
                  </a:extLst>
                </a:gridCol>
                <a:gridCol w="2766646">
                  <a:extLst>
                    <a:ext uri="{9D8B030D-6E8A-4147-A177-3AD203B41FA5}">
                      <a16:colId xmlns:a16="http://schemas.microsoft.com/office/drawing/2014/main" val="2856208583"/>
                    </a:ext>
                  </a:extLst>
                </a:gridCol>
                <a:gridCol w="1297354">
                  <a:extLst>
                    <a:ext uri="{9D8B030D-6E8A-4147-A177-3AD203B41FA5}">
                      <a16:colId xmlns:a16="http://schemas.microsoft.com/office/drawing/2014/main" val="25954854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данни</a:t>
                      </a:r>
                      <a:endParaRPr lang="bg-BG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Ключова</a:t>
                      </a:r>
                      <a:r>
                        <a:rPr lang="bg-BG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дума</a:t>
                      </a:r>
                      <a:endParaRPr lang="bg-BG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Големина</a:t>
                      </a:r>
                      <a:r>
                        <a:rPr lang="bg-BG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на клетката</a:t>
                      </a:r>
                      <a:endParaRPr lang="bg-BG" sz="1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bg-BG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Пример</a:t>
                      </a:r>
                      <a:endParaRPr lang="bg-BG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4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целочислен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endParaRPr lang="bg-BG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2B </a:t>
                      </a:r>
                      <a:r>
                        <a:rPr lang="bg-BG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или </a:t>
                      </a:r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4B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bg-BG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31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реален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double</a:t>
                      </a:r>
                      <a:endParaRPr lang="bg-BG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8B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0.4543</a:t>
                      </a:r>
                      <a:endParaRPr lang="bg-BG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1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символен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</a:t>
                      </a:r>
                      <a:endParaRPr lang="bg-BG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1B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bg-BG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326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булев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bool</a:t>
                      </a:r>
                      <a:endParaRPr lang="bg-BG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1B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bg-BG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48859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2167344" y="2235200"/>
            <a:ext cx="881742" cy="3048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882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8" t="39058" r="27382" b="16306"/>
          <a:stretch/>
        </p:blipFill>
        <p:spPr>
          <a:xfrm>
            <a:off x="2161426" y="1741715"/>
            <a:ext cx="7869149" cy="337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9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Константи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0750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Деклариране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5926" y="2947647"/>
            <a:ext cx="10760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const</a:t>
            </a:r>
            <a:r>
              <a:rPr lang="bg-BG" sz="28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&lt;име_на_тип&gt; &lt;име_на_константа&gt; = &lt;стойност&gt;;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5926" y="3387133"/>
            <a:ext cx="10760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</a:t>
            </a:r>
            <a:r>
              <a:rPr lang="bg-BG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ons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</a:t>
            </a:r>
            <a:r>
              <a:rPr lang="bg-BG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double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PI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         = 3.1415926536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8" name="Rectangle 7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13620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Константи</a:t>
            </a:r>
            <a:endParaRPr lang="bg-B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528138"/>
              </p:ext>
            </p:extLst>
          </p:nvPr>
        </p:nvGraphicFramePr>
        <p:xfrm>
          <a:off x="768850" y="1692874"/>
          <a:ext cx="10654301" cy="348882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4206">
                  <a:extLst>
                    <a:ext uri="{9D8B030D-6E8A-4147-A177-3AD203B41FA5}">
                      <a16:colId xmlns:a16="http://schemas.microsoft.com/office/drawing/2014/main" val="1561591218"/>
                    </a:ext>
                  </a:extLst>
                </a:gridCol>
                <a:gridCol w="1098238">
                  <a:extLst>
                    <a:ext uri="{9D8B030D-6E8A-4147-A177-3AD203B41FA5}">
                      <a16:colId xmlns:a16="http://schemas.microsoft.com/office/drawing/2014/main" val="4129447974"/>
                    </a:ext>
                  </a:extLst>
                </a:gridCol>
                <a:gridCol w="1552495">
                  <a:extLst>
                    <a:ext uri="{9D8B030D-6E8A-4147-A177-3AD203B41FA5}">
                      <a16:colId xmlns:a16="http://schemas.microsoft.com/office/drawing/2014/main" val="153850084"/>
                    </a:ext>
                  </a:extLst>
                </a:gridCol>
                <a:gridCol w="1654139">
                  <a:extLst>
                    <a:ext uri="{9D8B030D-6E8A-4147-A177-3AD203B41FA5}">
                      <a16:colId xmlns:a16="http://schemas.microsoft.com/office/drawing/2014/main" val="820727992"/>
                    </a:ext>
                  </a:extLst>
                </a:gridCol>
                <a:gridCol w="1967092">
                  <a:extLst>
                    <a:ext uri="{9D8B030D-6E8A-4147-A177-3AD203B41FA5}">
                      <a16:colId xmlns:a16="http://schemas.microsoft.com/office/drawing/2014/main" val="1347984118"/>
                    </a:ext>
                  </a:extLst>
                </a:gridCol>
                <a:gridCol w="2788131">
                  <a:extLst>
                    <a:ext uri="{9D8B030D-6E8A-4147-A177-3AD203B41FA5}">
                      <a16:colId xmlns:a16="http://schemas.microsoft.com/office/drawing/2014/main" val="1506725032"/>
                    </a:ext>
                  </a:extLst>
                </a:gridCol>
              </a:tblGrid>
              <a:tr h="1030278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g-B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Цели числа</a:t>
                      </a:r>
                      <a:endParaRPr lang="bg-B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Реални числа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Реални числа в научен формат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Символни константи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Низове (текст)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extLst>
                  <a:ext uri="{0D108BD9-81ED-4DB2-BD59-A6C34878D82A}">
                    <a16:rowId xmlns:a16="http://schemas.microsoft.com/office/drawing/2014/main" val="2617327828"/>
                  </a:ext>
                </a:extLst>
              </a:tr>
              <a:tr h="1545417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Коректно зададени константи</a:t>
                      </a:r>
                      <a:endParaRPr lang="bg-B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</a:t>
                      </a:r>
                      <a:b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b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32767</a:t>
                      </a:r>
                      <a:endParaRPr lang="bg-BG"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4.568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.25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615.0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-615.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23e+3</a:t>
                      </a:r>
                      <a:b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0.1E-2</a:t>
                      </a:r>
                      <a:b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-1.2e+7</a:t>
                      </a:r>
                      <a:b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5.23e-3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"Hello"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"My Name"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"Добър ден"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733401"/>
                  </a:ext>
                </a:extLst>
              </a:tr>
              <a:tr h="854241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Некоректно зададени константи</a:t>
                      </a:r>
                      <a:endParaRPr lang="bg-BG" sz="14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325.0</a:t>
                      </a:r>
                      <a:endParaRPr lang="bg-BG" sz="14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4,568</a:t>
                      </a:r>
                      <a:endParaRPr lang="bg-BG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.2e+7.5</a:t>
                      </a:r>
                      <a:endParaRPr lang="bg-BG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"A"</a:t>
                      </a:r>
                      <a:b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b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</a:t>
                      </a: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bg-BG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Hello</a:t>
                      </a: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Добър ден</a:t>
                      </a:r>
                      <a:b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Name</a:t>
                      </a: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bg-BG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94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0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Променливи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240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1195</Words>
  <Application>Microsoft Office PowerPoint</Application>
  <PresentationFormat>Widescreen</PresentationFormat>
  <Paragraphs>242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Consolas</vt:lpstr>
      <vt:lpstr>Times New Roman</vt:lpstr>
      <vt:lpstr>Office Theme</vt:lpstr>
      <vt:lpstr>Основи на програмирането на С++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на програмирането на С++</dc:title>
  <dc:creator>Svetlozar Kosev</dc:creator>
  <cp:lastModifiedBy>Svetlozar Kosev</cp:lastModifiedBy>
  <cp:revision>201</cp:revision>
  <dcterms:created xsi:type="dcterms:W3CDTF">2017-05-25T16:18:31Z</dcterms:created>
  <dcterms:modified xsi:type="dcterms:W3CDTF">2017-05-29T13:56:39Z</dcterms:modified>
</cp:coreProperties>
</file>