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notesMasterIdLst>
    <p:notesMasterId r:id="rId19"/>
  </p:notesMasterIdLst>
  <p:sldIdLst>
    <p:sldId id="256" r:id="rId2"/>
    <p:sldId id="262" r:id="rId3"/>
    <p:sldId id="263" r:id="rId4"/>
    <p:sldId id="261" r:id="rId5"/>
    <p:sldId id="265" r:id="rId6"/>
    <p:sldId id="258" r:id="rId7"/>
    <p:sldId id="259" r:id="rId8"/>
    <p:sldId id="264" r:id="rId9"/>
    <p:sldId id="260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9222" autoAdjust="0"/>
  </p:normalViewPr>
  <p:slideViewPr>
    <p:cSldViewPr snapToGrid="0">
      <p:cViewPr varScale="1">
        <p:scale>
          <a:sx n="87" d="100"/>
          <a:sy n="87" d="100"/>
        </p:scale>
        <p:origin x="1512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7BCF7A-927C-4D42-B4D8-C4699C79427A}" type="datetimeFigureOut">
              <a:rPr lang="bg-BG" smtClean="0"/>
              <a:t>12.5.2017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39A05-E8D7-4ED2-973E-7CE4630468C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34388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Добър ден, днешният</a:t>
            </a:r>
            <a:r>
              <a:rPr lang="bg-BG" baseline="0" dirty="0" smtClean="0"/>
              <a:t> урок ще бъде за низове в езика </a:t>
            </a:r>
            <a:r>
              <a:rPr lang="en-US" baseline="0" dirty="0" smtClean="0"/>
              <a:t>C++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39A05-E8D7-4ED2-973E-7CE4630468C8}" type="slidenum">
              <a:rPr lang="bg-BG" smtClean="0"/>
              <a:t>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166139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Може да се извършват операции над отделни символи</a:t>
            </a:r>
            <a:r>
              <a:rPr lang="bg-BG" baseline="0" dirty="0" smtClean="0"/>
              <a:t> от низ. Тези операции трябва да са допустими за базовия тип – </a:t>
            </a:r>
            <a:r>
              <a:rPr lang="en-US" baseline="0" dirty="0" smtClean="0"/>
              <a:t>char. </a:t>
            </a:r>
            <a:r>
              <a:rPr lang="bg-BG" baseline="0" dirty="0" smtClean="0"/>
              <a:t>Задачите на страница 128 демонстрират такива операции.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39A05-E8D7-4ED2-973E-7CE4630468C8}" type="slidenum">
              <a:rPr lang="bg-BG" smtClean="0"/>
              <a:t>11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895962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При многократна употреба на определени</a:t>
            </a:r>
            <a:r>
              <a:rPr lang="bg-BG" baseline="0" dirty="0" smtClean="0"/>
              <a:t> действия с низове са вградени някои функции, с които може да се извършват тези действия.</a:t>
            </a:r>
            <a:r>
              <a:rPr lang="en-US" baseline="0" dirty="0" smtClean="0"/>
              <a:t> </a:t>
            </a:r>
            <a:r>
              <a:rPr lang="bg-BG" baseline="0" dirty="0" smtClean="0"/>
              <a:t>Използването им изисква включването на библиотеката </a:t>
            </a:r>
            <a:r>
              <a:rPr lang="en-US" baseline="0" dirty="0" err="1" smtClean="0"/>
              <a:t>string.h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39A05-E8D7-4ED2-973E-7CE4630468C8}" type="slidenum">
              <a:rPr lang="bg-BG" smtClean="0"/>
              <a:t>12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453070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cin.getline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bg-BG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осъществява</a:t>
            </a:r>
            <a:r>
              <a:rPr lang="bg-BG" sz="1200" baseline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връзка с клавиатурата</a:t>
            </a:r>
          </a:p>
          <a:p>
            <a:r>
              <a:rPr lang="bg-BG" sz="1200" baseline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Брой символи – цяло число</a:t>
            </a:r>
            <a:endParaRPr lang="en-US" sz="1200" baseline="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bg-BG" sz="1200" baseline="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bg-BG" sz="1200" baseline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Символ е произволен символ</a:t>
            </a:r>
          </a:p>
          <a:p>
            <a:endParaRPr lang="bg-BG" sz="1200" baseline="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bg-BG" sz="1200" baseline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Ако въведем повече символи от толкова, колкото са оказани </a:t>
            </a:r>
            <a:r>
              <a:rPr lang="bg-BG" sz="12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бройСимволи</a:t>
            </a:r>
            <a:r>
              <a:rPr lang="bg-BG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,</a:t>
            </a:r>
            <a:r>
              <a:rPr lang="bg-BG" sz="1200" baseline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то те няма да се запишат, ще се реят нейде в пространството.</a:t>
            </a:r>
            <a:endParaRPr lang="en-US" sz="1200" baseline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bg-BG" sz="1200" baseline="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bg-BG" sz="1200" baseline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Ако сме указали </a:t>
            </a:r>
            <a:r>
              <a:rPr lang="en-US" sz="1200" baseline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‘</a:t>
            </a:r>
            <a:r>
              <a:rPr lang="bg-BG" sz="1200" baseline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символ</a:t>
            </a:r>
            <a:r>
              <a:rPr lang="en-US" sz="1200" baseline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’</a:t>
            </a:r>
            <a:r>
              <a:rPr lang="bg-BG" sz="1200" baseline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ще бъдат въведени само символите преди първото му срещане. Параметърът </a:t>
            </a:r>
            <a:r>
              <a:rPr lang="en-US" sz="1200" baseline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‘</a:t>
            </a:r>
            <a:r>
              <a:rPr lang="bg-BG" sz="1200" baseline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символ</a:t>
            </a:r>
            <a:r>
              <a:rPr lang="en-US" sz="1200" baseline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’</a:t>
            </a:r>
            <a:r>
              <a:rPr lang="bg-BG" sz="1200" baseline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не е задължително да се указва. Когато не е указан по подразбиране се приема, че това е символът </a:t>
            </a:r>
            <a:r>
              <a:rPr lang="en-US" sz="1200" baseline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\n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39A05-E8D7-4ED2-973E-7CE4630468C8}" type="slidenum">
              <a:rPr lang="bg-BG" smtClean="0"/>
              <a:t>14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492323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Това се прави символ по символ.</a:t>
            </a:r>
          </a:p>
          <a:p>
            <a:r>
              <a:rPr lang="bg-BG" dirty="0" smtClean="0"/>
              <a:t>Копира низ2</a:t>
            </a:r>
            <a:r>
              <a:rPr lang="bg-BG" baseline="0" dirty="0" smtClean="0"/>
              <a:t> в низ1. Дължината на низ1 &gt;= низ2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 n </a:t>
            </a:r>
            <a:r>
              <a:rPr lang="bg-BG" baseline="0" dirty="0" smtClean="0"/>
              <a:t>цяло + число</a:t>
            </a:r>
          </a:p>
          <a:p>
            <a:r>
              <a:rPr lang="bg-BG" baseline="0" dirty="0" smtClean="0"/>
              <a:t>Копира първите </a:t>
            </a:r>
            <a:r>
              <a:rPr lang="en-US" baseline="0" dirty="0" smtClean="0"/>
              <a:t>n </a:t>
            </a:r>
            <a:r>
              <a:rPr lang="bg-BG" baseline="0" dirty="0" smtClean="0"/>
              <a:t>брой символи от </a:t>
            </a:r>
            <a:r>
              <a:rPr lang="bg-BG" dirty="0" smtClean="0"/>
              <a:t>низ2</a:t>
            </a:r>
            <a:r>
              <a:rPr lang="bg-BG" baseline="0" dirty="0" smtClean="0"/>
              <a:t> в низ1. 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39A05-E8D7-4ED2-973E-7CE4630468C8}" type="slidenum">
              <a:rPr lang="bg-BG" smtClean="0"/>
              <a:t>15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301014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Извършва се символ по символ,</a:t>
            </a:r>
            <a:r>
              <a:rPr lang="bg-BG" baseline="0" dirty="0" smtClean="0"/>
              <a:t> до срещане на разлика. Сравнението се нарича лексикографско.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39A05-E8D7-4ED2-973E-7CE4630468C8}" type="slidenum">
              <a:rPr lang="bg-BG" smtClean="0"/>
              <a:t>16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39450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За</a:t>
            </a:r>
            <a:r>
              <a:rPr lang="bg-BG" baseline="0" dirty="0" smtClean="0"/>
              <a:t> какво ще говоря днес</a:t>
            </a:r>
            <a:endParaRPr lang="en-US" baseline="0" dirty="0" smtClean="0"/>
          </a:p>
          <a:p>
            <a:r>
              <a:rPr lang="en-US" baseline="0" dirty="0" smtClean="0"/>
              <a:t>….</a:t>
            </a:r>
            <a:endParaRPr lang="bg-BG" baseline="0" dirty="0" smtClean="0"/>
          </a:p>
          <a:p>
            <a:r>
              <a:rPr lang="bg-BG" baseline="0" dirty="0" smtClean="0"/>
              <a:t>Вградени функции за работа с тях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39A05-E8D7-4ED2-973E-7CE4630468C8}" type="slidenum">
              <a:rPr lang="bg-BG" smtClean="0"/>
              <a:t>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20122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baseline="0" dirty="0" smtClean="0"/>
              <a:t>В предния урок сте учили за масиви.</a:t>
            </a:r>
            <a:br>
              <a:rPr lang="bg-BG" baseline="0" dirty="0" smtClean="0"/>
            </a:br>
            <a:r>
              <a:rPr lang="bg-BG" baseline="0" dirty="0" smtClean="0"/>
              <a:t>Низът е масив, чиито елементи са задължително от символен тип.</a:t>
            </a:r>
            <a:br>
              <a:rPr lang="bg-BG" baseline="0" dirty="0" smtClean="0"/>
            </a:br>
            <a:endParaRPr lang="bg-BG" baseline="0" dirty="0" smtClean="0"/>
          </a:p>
          <a:p>
            <a:r>
              <a:rPr lang="bg-BG" baseline="0" dirty="0" smtClean="0"/>
              <a:t>Ето таблица с размерите на типовете данни в С++</a:t>
            </a:r>
            <a:endParaRPr lang="bg-BG" dirty="0" smtClean="0"/>
          </a:p>
          <a:p>
            <a:r>
              <a:rPr lang="bg-BG" dirty="0" smtClean="0"/>
              <a:t>Виждаме, че размерът на един</a:t>
            </a:r>
            <a:r>
              <a:rPr lang="bg-BG" baseline="0" dirty="0" smtClean="0"/>
              <a:t> символ е 1 байт или 8 бита. </a:t>
            </a:r>
          </a:p>
          <a:p>
            <a:endParaRPr lang="bg-BG" baseline="0" dirty="0" smtClean="0"/>
          </a:p>
          <a:p>
            <a:r>
              <a:rPr lang="bg-BG" baseline="0" dirty="0" smtClean="0"/>
              <a:t>Как се записват низове в С++? - &gt; </a:t>
            </a:r>
            <a:r>
              <a:rPr lang="en-US" baseline="0" dirty="0" smtClean="0"/>
              <a:t>next slide</a:t>
            </a:r>
            <a:endParaRPr lang="bg-BG" baseline="0" dirty="0" smtClean="0"/>
          </a:p>
          <a:p>
            <a:endParaRPr lang="bg-BG" baseline="0" dirty="0" smtClean="0"/>
          </a:p>
          <a:p>
            <a:r>
              <a:rPr lang="bg-BG" baseline="0" dirty="0" smtClean="0"/>
              <a:t>// не - Ако низът съдържа 9 символа, размерът му ще е 10 байта!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39A05-E8D7-4ED2-973E-7CE4630468C8}" type="slidenum">
              <a:rPr lang="bg-BG" smtClean="0"/>
              <a:t>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079070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baseline="0" dirty="0" smtClean="0"/>
              <a:t>Използва се ключова дума </a:t>
            </a:r>
            <a:r>
              <a:rPr lang="en-US" baseline="0" dirty="0" smtClean="0"/>
              <a:t>char </a:t>
            </a:r>
            <a:r>
              <a:rPr lang="bg-BG" baseline="0" dirty="0" smtClean="0"/>
              <a:t>последвана от името на низа и след това в квадратни скоби дължината на низа и естествено </a:t>
            </a:r>
            <a:r>
              <a:rPr lang="en-US" baseline="0" dirty="0" smtClean="0"/>
              <a:t>;</a:t>
            </a:r>
            <a:r>
              <a:rPr lang="bg-BG" baseline="0" dirty="0" smtClean="0"/>
              <a:t> накрая, за да може компилаторът да разбере че това е край на реда и да започне да компилира следващия ред</a:t>
            </a:r>
            <a:br>
              <a:rPr lang="bg-BG" baseline="0" dirty="0" smtClean="0"/>
            </a:br>
            <a:r>
              <a:rPr lang="bg-BG" baseline="0" dirty="0" smtClean="0"/>
              <a:t/>
            </a:r>
            <a:br>
              <a:rPr lang="bg-BG" baseline="0" dirty="0" smtClean="0"/>
            </a:br>
            <a:r>
              <a:rPr lang="bg-BG" baseline="0" dirty="0" smtClean="0"/>
              <a:t>дължината…</a:t>
            </a:r>
            <a:br>
              <a:rPr lang="bg-BG" baseline="0" dirty="0" smtClean="0"/>
            </a:br>
            <a:r>
              <a:rPr lang="bg-BG" baseline="0" dirty="0" smtClean="0"/>
              <a:t/>
            </a:r>
            <a:br>
              <a:rPr lang="bg-BG" baseline="0" dirty="0" smtClean="0"/>
            </a:br>
            <a:r>
              <a:rPr lang="bg-BG" baseline="0" dirty="0" smtClean="0"/>
              <a:t>Инициализацията на низове се извършва по следните начини:</a:t>
            </a:r>
            <a:br>
              <a:rPr lang="bg-BG" baseline="0" dirty="0" smtClean="0"/>
            </a:br>
            <a:r>
              <a:rPr lang="bg-BG" baseline="0" dirty="0" smtClean="0"/>
              <a:t/>
            </a:r>
            <a:br>
              <a:rPr lang="bg-BG" baseline="0" dirty="0" smtClean="0"/>
            </a:br>
            <a:r>
              <a:rPr lang="bg-BG" baseline="0" dirty="0" smtClean="0"/>
              <a:t>1) Чрез последователно записване на елементите на низа във къдрави скоби, заградени в апострофи и разделени със запетая: //</a:t>
            </a:r>
            <a:r>
              <a:rPr lang="en-US" baseline="0" dirty="0" smtClean="0"/>
              <a:t>char name2[10]</a:t>
            </a:r>
            <a:r>
              <a:rPr lang="bg-BG" baseline="0" dirty="0" smtClean="0"/>
              <a:t/>
            </a:r>
            <a:br>
              <a:rPr lang="bg-BG" baseline="0" dirty="0" smtClean="0"/>
            </a:br>
            <a:r>
              <a:rPr lang="en-US" baseline="0" dirty="0" smtClean="0"/>
              <a:t>Svetlozar </a:t>
            </a:r>
            <a:r>
              <a:rPr lang="bg-BG" baseline="0" dirty="0" smtClean="0"/>
              <a:t>съдържа 9 символа затова в декларацията на дължината изписваме числото 10</a:t>
            </a:r>
            <a:r>
              <a:rPr lang="en-US" baseline="0" dirty="0" smtClean="0"/>
              <a:t> </a:t>
            </a:r>
            <a:r>
              <a:rPr lang="bg-BG" baseline="0" dirty="0" smtClean="0"/>
              <a:t>трябва да предвидим място за </a:t>
            </a:r>
            <a:r>
              <a:rPr lang="en-US" baseline="0" dirty="0" smtClean="0"/>
              <a:t>\0</a:t>
            </a:r>
            <a:endParaRPr lang="bg-BG" baseline="0" dirty="0" smtClean="0"/>
          </a:p>
          <a:p>
            <a:r>
              <a:rPr lang="en-US" baseline="0" dirty="0" smtClean="0"/>
              <a:t/>
            </a:r>
            <a:br>
              <a:rPr lang="en-US" baseline="0" dirty="0" smtClean="0"/>
            </a:br>
            <a:r>
              <a:rPr lang="bg-BG" baseline="0" dirty="0" smtClean="0"/>
              <a:t>Ако дължината на низа е по-голяма от броя на символите, то всички след последния символ се запълват с </a:t>
            </a:r>
            <a:r>
              <a:rPr lang="en-US" baseline="0" dirty="0" smtClean="0"/>
              <a:t>‘\0’</a:t>
            </a:r>
            <a:r>
              <a:rPr lang="bg-BG" baseline="0" dirty="0" smtClean="0"/>
              <a:t/>
            </a:r>
            <a:br>
              <a:rPr lang="bg-BG" baseline="0" dirty="0" smtClean="0"/>
            </a:b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2) </a:t>
            </a:r>
            <a:r>
              <a:rPr lang="bg-BG" baseline="0" dirty="0" smtClean="0"/>
              <a:t>Чрез задаване на  символите в кавички: </a:t>
            </a:r>
            <a:r>
              <a:rPr lang="en-US" baseline="0" dirty="0" smtClean="0"/>
              <a:t>//</a:t>
            </a:r>
            <a:r>
              <a:rPr lang="bg-BG" baseline="0" dirty="0" smtClean="0"/>
              <a:t>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name[10] = </a:t>
            </a:r>
            <a:r>
              <a:rPr lang="en-US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"Svetlozar"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bg-BG" dirty="0" smtClean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bg-BG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dirty="0" smtClean="0"/>
              <a:t>3) Без явно задаване дължината на низа. Тя</a:t>
            </a:r>
            <a:r>
              <a:rPr lang="bg-BG" baseline="0" dirty="0" smtClean="0"/>
              <a:t> се определя от броя символи зададени за инициализиране + 1 за край //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lastName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[] = </a:t>
            </a:r>
            <a:r>
              <a:rPr lang="en-US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"Kosev"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bg-BG" dirty="0" smtClean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bg-BG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endParaRPr lang="bg-BG" dirty="0" smtClean="0"/>
          </a:p>
          <a:p>
            <a:r>
              <a:rPr lang="bg-BG" dirty="0" smtClean="0"/>
              <a:t> Може да не се задават символи например</a:t>
            </a:r>
            <a:r>
              <a:rPr lang="bg-BG" baseline="0" dirty="0" smtClean="0"/>
              <a:t> ако искаме низът да бъде въведен от потребителя</a:t>
            </a:r>
          </a:p>
          <a:p>
            <a:r>
              <a:rPr lang="bg-BG" baseline="0" dirty="0" smtClean="0"/>
              <a:t>В низа могат да се изписват цифри. Те също са символи.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bg-BG" baseline="0" dirty="0" smtClean="0"/>
              <a:t>Ето така се прави, а сега как не се прави.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39A05-E8D7-4ED2-973E-7CE4630468C8}" type="slidenum">
              <a:rPr lang="bg-BG" smtClean="0"/>
              <a:t>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47737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39A05-E8D7-4ED2-973E-7CE4630468C8}" type="slidenum">
              <a:rPr lang="bg-BG" smtClean="0"/>
              <a:t>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28181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“” – </a:t>
            </a:r>
            <a:r>
              <a:rPr lang="bg-BG" dirty="0" smtClean="0"/>
              <a:t>празен низ</a:t>
            </a:r>
            <a:r>
              <a:rPr lang="en-US" dirty="0" smtClean="0"/>
              <a:t>, </a:t>
            </a:r>
            <a:r>
              <a:rPr lang="bg-BG" dirty="0" smtClean="0"/>
              <a:t>защото не съдържа символи</a:t>
            </a:r>
          </a:p>
          <a:p>
            <a:r>
              <a:rPr lang="en-US" dirty="0" smtClean="0"/>
              <a:t>“   “ </a:t>
            </a:r>
            <a:r>
              <a:rPr lang="bg-BG" dirty="0" smtClean="0"/>
              <a:t> - разстояние</a:t>
            </a:r>
          </a:p>
          <a:p>
            <a:r>
              <a:rPr lang="en-US" dirty="0" smtClean="0"/>
              <a:t>Char symbols Win + R</a:t>
            </a:r>
            <a:r>
              <a:rPr lang="en-US" baseline="0" dirty="0" smtClean="0"/>
              <a:t> -&gt; </a:t>
            </a:r>
            <a:r>
              <a:rPr lang="en-US" baseline="0" dirty="0" err="1" smtClean="0"/>
              <a:t>charmap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bg-BG" dirty="0" smtClean="0"/>
              <a:t>Ако искате да изпишете наклонена черта</a:t>
            </a:r>
            <a:r>
              <a:rPr lang="bg-BG" baseline="0" dirty="0" smtClean="0"/>
              <a:t> изписвате две наклонени черти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39A05-E8D7-4ED2-973E-7CE4630468C8}" type="slidenum">
              <a:rPr lang="bg-BG" smtClean="0"/>
              <a:t>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079985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baseline="0" dirty="0" smtClean="0"/>
              <a:t>Всеки символ има свой код в таблицата.</a:t>
            </a:r>
            <a:r>
              <a:rPr lang="en-US" baseline="0" dirty="0" smtClean="0"/>
              <a:t/>
            </a:r>
            <a:br>
              <a:rPr lang="en-US" baseline="0" dirty="0" smtClean="0"/>
            </a:br>
            <a:r>
              <a:rPr lang="bg-BG" baseline="0" dirty="0" smtClean="0"/>
              <a:t>Ето например номера на главната буква А е 65 а на малката – 97. Има разлика между главни и малки букви. Ето защо сайтовете ви искат да имате главни и малки букви, цифри ,специални символи в паролите си.</a:t>
            </a:r>
            <a:endParaRPr lang="bg-B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39A05-E8D7-4ED2-973E-7CE4630468C8}" type="slidenum">
              <a:rPr lang="bg-BG" smtClean="0"/>
              <a:t>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849377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Въвеждат</a:t>
            </a:r>
            <a:r>
              <a:rPr lang="bg-BG" baseline="0" dirty="0" smtClean="0"/>
              <a:t> се символи от клавиатурата до натискане на клавиш за нов ред, табулация или до запълване на целия низ.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39A05-E8D7-4ED2-973E-7CE4630468C8}" type="slidenum">
              <a:rPr lang="bg-BG" smtClean="0"/>
              <a:t>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108001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Достъпът до</a:t>
            </a:r>
            <a:r>
              <a:rPr lang="bg-BG" baseline="0" dirty="0" smtClean="0"/>
              <a:t> отделен символ от низа е аналогичен на достъпа до елемент на масив, а именно чрез неговия индекс. Номерирането започва от 0.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39A05-E8D7-4ED2-973E-7CE4630468C8}" type="slidenum">
              <a:rPr lang="bg-BG" smtClean="0"/>
              <a:t>10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96849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3BA-9023-45E7-AA4B-765478D6460E}" type="datetimeFigureOut">
              <a:rPr lang="bg-BG" smtClean="0"/>
              <a:t>12.5.2017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25DBB-8EA7-4C90-BCD9-CD2DBFF2F70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29992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3BA-9023-45E7-AA4B-765478D6460E}" type="datetimeFigureOut">
              <a:rPr lang="bg-BG" smtClean="0"/>
              <a:t>12.5.2017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25DBB-8EA7-4C90-BCD9-CD2DBFF2F70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12030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3BA-9023-45E7-AA4B-765478D6460E}" type="datetimeFigureOut">
              <a:rPr lang="bg-BG" smtClean="0"/>
              <a:t>12.5.2017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25DBB-8EA7-4C90-BCD9-CD2DBFF2F70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015742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3BA-9023-45E7-AA4B-765478D6460E}" type="datetimeFigureOut">
              <a:rPr lang="bg-BG" smtClean="0"/>
              <a:t>12.5.2017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25DBB-8EA7-4C90-BCD9-CD2DBFF2F70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93346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3BA-9023-45E7-AA4B-765478D6460E}" type="datetimeFigureOut">
              <a:rPr lang="bg-BG" smtClean="0"/>
              <a:t>12.5.2017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25DBB-8EA7-4C90-BCD9-CD2DBFF2F70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946736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3BA-9023-45E7-AA4B-765478D6460E}" type="datetimeFigureOut">
              <a:rPr lang="bg-BG" smtClean="0"/>
              <a:t>12.5.2017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25DBB-8EA7-4C90-BCD9-CD2DBFF2F70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00675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3BA-9023-45E7-AA4B-765478D6460E}" type="datetimeFigureOut">
              <a:rPr lang="bg-BG" smtClean="0"/>
              <a:t>12.5.2017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25DBB-8EA7-4C90-BCD9-CD2DBFF2F70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57219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3BA-9023-45E7-AA4B-765478D6460E}" type="datetimeFigureOut">
              <a:rPr lang="bg-BG" smtClean="0"/>
              <a:t>12.5.2017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25DBB-8EA7-4C90-BCD9-CD2DBFF2F70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12581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3BA-9023-45E7-AA4B-765478D6460E}" type="datetimeFigureOut">
              <a:rPr lang="bg-BG" smtClean="0"/>
              <a:t>12.5.2017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25DBB-8EA7-4C90-BCD9-CD2DBFF2F70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54215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3BA-9023-45E7-AA4B-765478D6460E}" type="datetimeFigureOut">
              <a:rPr lang="bg-BG" smtClean="0"/>
              <a:t>12.5.2017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25DBB-8EA7-4C90-BCD9-CD2DBFF2F70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32523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3BA-9023-45E7-AA4B-765478D6460E}" type="datetimeFigureOut">
              <a:rPr lang="bg-BG" smtClean="0"/>
              <a:t>12.5.2017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25DBB-8EA7-4C90-BCD9-CD2DBFF2F70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53663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4E3BA-9023-45E7-AA4B-765478D6460E}" type="datetimeFigureOut">
              <a:rPr lang="bg-BG" smtClean="0"/>
              <a:t>12.5.2017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25DBB-8EA7-4C90-BCD9-CD2DBFF2F70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55825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6.xml"/><Relationship Id="rId5" Type="http://schemas.openxmlformats.org/officeDocument/2006/relationships/slide" Target="slide15.xml"/><Relationship Id="rId4" Type="http://schemas.openxmlformats.org/officeDocument/2006/relationships/slide" Target="slide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Символни низове в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C++</a:t>
            </a:r>
            <a:endParaRPr lang="bg-B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1851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Достъп до отделен елемент на низ</a:t>
            </a:r>
            <a:endParaRPr lang="bg-B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199" y="1693972"/>
            <a:ext cx="96880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char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name[] = </a:t>
            </a:r>
            <a:r>
              <a:rPr lang="en-US" sz="2400" dirty="0">
                <a:solidFill>
                  <a:srgbClr val="A31515"/>
                </a:solidFill>
                <a:latin typeface="Consolas" panose="020B0609020204030204" pitchFamily="49" charset="0"/>
              </a:rPr>
              <a:t>"Svetlozar </a:t>
            </a:r>
            <a:r>
              <a:rPr lang="en-US" sz="2400" dirty="0" err="1">
                <a:solidFill>
                  <a:srgbClr val="A31515"/>
                </a:solidFill>
                <a:latin typeface="Consolas" panose="020B0609020204030204" pitchFamily="49" charset="0"/>
              </a:rPr>
              <a:t>Kosev"</a:t>
            </a:r>
            <a:r>
              <a:rPr lang="en-US" sz="2400" dirty="0" err="1">
                <a:solidFill>
                  <a:schemeClr val="bg1"/>
                </a:solidFill>
                <a:latin typeface="Consolas" panose="020B0609020204030204" pitchFamily="49" charset="0"/>
              </a:rPr>
              <a:t>,s</a:t>
            </a:r>
            <a:r>
              <a:rPr lang="en-US" sz="24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  <a:endParaRPr lang="bg-BG" sz="24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53742" y="2247969"/>
            <a:ext cx="66294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s = name[7];</a:t>
            </a:r>
          </a:p>
          <a:p>
            <a:r>
              <a:rPr lang="en-US" sz="2400" dirty="0" err="1">
                <a:solidFill>
                  <a:schemeClr val="bg1"/>
                </a:solidFill>
                <a:latin typeface="Consolas" panose="020B0609020204030204" pitchFamily="49" charset="0"/>
              </a:rPr>
              <a:t>cout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A31515"/>
                </a:solidFill>
                <a:latin typeface="Consolas" panose="020B0609020204030204" pitchFamily="49" charset="0"/>
              </a:rPr>
              <a:t>"s = name[7</a:t>
            </a:r>
            <a:r>
              <a:rPr lang="en-US" sz="24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] -&gt; </a:t>
            </a:r>
            <a:r>
              <a:rPr lang="en-US" sz="2400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sz="2400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onsolas" panose="020B0609020204030204" pitchFamily="49" charset="0"/>
              </a:rPr>
              <a:t>endl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  <a:endParaRPr lang="bg-BG" sz="24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199" y="2247969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err="1">
                <a:solidFill>
                  <a:schemeClr val="bg1"/>
                </a:solidFill>
                <a:latin typeface="Consolas" panose="020B0609020204030204" pitchFamily="49" charset="0"/>
              </a:rPr>
              <a:t>cout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name[0]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onsolas" panose="020B0609020204030204" pitchFamily="49" charset="0"/>
              </a:rPr>
              <a:t>endl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2400" dirty="0" err="1">
                <a:solidFill>
                  <a:schemeClr val="bg1"/>
                </a:solidFill>
                <a:latin typeface="Consolas" panose="020B0609020204030204" pitchFamily="49" charset="0"/>
              </a:rPr>
              <a:t>cout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name[1]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onsolas" panose="020B0609020204030204" pitchFamily="49" charset="0"/>
              </a:rPr>
              <a:t>endl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2400" dirty="0" err="1">
                <a:solidFill>
                  <a:schemeClr val="bg1"/>
                </a:solidFill>
                <a:latin typeface="Consolas" panose="020B0609020204030204" pitchFamily="49" charset="0"/>
              </a:rPr>
              <a:t>cout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name[2]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onsolas" panose="020B0609020204030204" pitchFamily="49" charset="0"/>
              </a:rPr>
              <a:t>endl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2400" dirty="0" err="1">
                <a:solidFill>
                  <a:schemeClr val="bg1"/>
                </a:solidFill>
                <a:latin typeface="Consolas" panose="020B0609020204030204" pitchFamily="49" charset="0"/>
              </a:rPr>
              <a:t>cout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name[7]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onsolas" panose="020B0609020204030204" pitchFamily="49" charset="0"/>
              </a:rPr>
              <a:t>endl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2400" dirty="0" err="1">
                <a:solidFill>
                  <a:schemeClr val="bg1"/>
                </a:solidFill>
                <a:latin typeface="Consolas" panose="020B0609020204030204" pitchFamily="49" charset="0"/>
              </a:rPr>
              <a:t>cout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name[14]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onsolas" panose="020B0609020204030204" pitchFamily="49" charset="0"/>
              </a:rPr>
              <a:t>endl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  <a:endParaRPr lang="bg-BG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4463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000"/>
                            </p:stCondLst>
                            <p:childTnLst>
                              <p:par>
                                <p:cTn id="3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3" grpId="0"/>
      <p:bldP spid="4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Допустими операции</a:t>
            </a:r>
            <a:endParaRPr lang="bg-B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565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Може да се извършват операции над отделни символи</a:t>
            </a:r>
          </a:p>
          <a:p>
            <a:pPr marL="0" indent="0">
              <a:buNone/>
            </a:pPr>
            <a:r>
              <a:rPr lang="bg-B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Тези операции трябва да са допустими за тип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char</a:t>
            </a:r>
            <a:endParaRPr lang="bg-BG" dirty="0">
              <a:solidFill>
                <a:schemeClr val="accent1">
                  <a:lumMod val="75000"/>
                </a:schemeClr>
              </a:solidFill>
              <a:latin typeface="Consolas" panose="020B0609020204030204" pitchFamily="49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8452" y="4819874"/>
            <a:ext cx="101724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Директни операции над цели низове не са допустими</a:t>
            </a:r>
            <a:r>
              <a:rPr lang="bg-BG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!!</a:t>
            </a:r>
            <a:endParaRPr lang="bg-BG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8105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Вградени функции за работа с низове</a:t>
            </a:r>
            <a:endParaRPr lang="bg-B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836228" cy="20565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dirty="0" smtClean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Намиране </a:t>
            </a:r>
            <a:r>
              <a:rPr lang="bg-BG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дължина на низ</a:t>
            </a:r>
            <a:endParaRPr lang="bg-B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bg-BG" dirty="0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Въвеждане на низ</a:t>
            </a:r>
            <a:endParaRPr lang="bg-B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bg-BG" dirty="0">
                <a:latin typeface="Arial" panose="020B0604020202020204" pitchFamily="34" charset="0"/>
                <a:cs typeface="Arial" panose="020B0604020202020204" pitchFamily="34" charset="0"/>
                <a:hlinkClick r:id="rId5" action="ppaction://hlinksldjump"/>
              </a:rPr>
              <a:t>Копиране на един низ в друг</a:t>
            </a:r>
            <a:endParaRPr lang="bg-B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bg-BG" dirty="0">
                <a:latin typeface="Arial" panose="020B0604020202020204" pitchFamily="34" charset="0"/>
                <a:cs typeface="Arial" panose="020B0604020202020204" pitchFamily="34" charset="0"/>
                <a:hlinkClick r:id="rId6" action="ppaction://hlinksldjump"/>
              </a:rPr>
              <a:t>Сравняване на два низа</a:t>
            </a:r>
            <a:endParaRPr lang="bg-B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26630" y="2444411"/>
            <a:ext cx="3930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808080"/>
                </a:solidFill>
                <a:latin typeface="Consolas" panose="020B0609020204030204" pitchFamily="49" charset="0"/>
              </a:rPr>
              <a:t>#include</a:t>
            </a:r>
            <a:r>
              <a:rPr lang="en-US" sz="2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&lt;</a:t>
            </a:r>
            <a:r>
              <a:rPr lang="en-US" sz="2800" dirty="0" err="1" smtClean="0">
                <a:solidFill>
                  <a:srgbClr val="A31515"/>
                </a:solidFill>
                <a:latin typeface="Consolas" panose="020B0609020204030204" pitchFamily="49" charset="0"/>
              </a:rPr>
              <a:t>string.h</a:t>
            </a:r>
            <a:r>
              <a:rPr lang="en-US" sz="28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&gt;</a:t>
            </a:r>
            <a:endParaRPr lang="bg-BG" sz="2800" dirty="0"/>
          </a:p>
        </p:txBody>
      </p:sp>
      <p:sp>
        <p:nvSpPr>
          <p:cNvPr id="8" name="Rectangle 7"/>
          <p:cNvSpPr/>
          <p:nvPr/>
        </p:nvSpPr>
        <p:spPr>
          <a:xfrm>
            <a:off x="6226630" y="1959092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en-US" sz="2400" dirty="0">
                <a:solidFill>
                  <a:srgbClr val="808080"/>
                </a:solidFill>
                <a:latin typeface="Consolas" panose="020B0609020204030204" pitchFamily="49" charset="0"/>
              </a:rPr>
              <a:t>include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A31515"/>
                </a:solidFill>
                <a:latin typeface="Consolas" panose="020B0609020204030204" pitchFamily="49" charset="0"/>
              </a:rPr>
              <a:t>&lt;</a:t>
            </a:r>
            <a:r>
              <a:rPr lang="en-US" sz="2400" dirty="0" err="1" smtClean="0">
                <a:solidFill>
                  <a:srgbClr val="A31515"/>
                </a:solidFill>
                <a:latin typeface="Consolas" panose="020B0609020204030204" pitchFamily="49" charset="0"/>
              </a:rPr>
              <a:t>iostream</a:t>
            </a:r>
            <a:r>
              <a:rPr lang="en-US" sz="2400" dirty="0" err="1">
                <a:solidFill>
                  <a:srgbClr val="A31515"/>
                </a:solidFill>
                <a:latin typeface="Consolas" panose="020B0609020204030204" pitchFamily="49" charset="0"/>
              </a:rPr>
              <a:t>.</a:t>
            </a:r>
            <a:r>
              <a:rPr lang="en-US" sz="2400" dirty="0" err="1" smtClean="0">
                <a:solidFill>
                  <a:srgbClr val="A31515"/>
                </a:solidFill>
                <a:latin typeface="Consolas" panose="020B0609020204030204" pitchFamily="49" charset="0"/>
              </a:rPr>
              <a:t>h</a:t>
            </a:r>
            <a:r>
              <a:rPr lang="en-US" sz="24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&gt;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970277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uiExpand="1" build="p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Намиране дължина на </a:t>
            </a:r>
            <a:r>
              <a:rPr lang="bg-B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низ</a:t>
            </a:r>
            <a:endParaRPr lang="bg-B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477" y="4506789"/>
            <a:ext cx="10515600" cy="917575"/>
          </a:xfrm>
        </p:spPr>
        <p:txBody>
          <a:bodyPr/>
          <a:lstStyle/>
          <a:p>
            <a:pPr marL="0" indent="0">
              <a:buNone/>
            </a:pPr>
            <a:r>
              <a:rPr lang="bg-BG" dirty="0" smtClean="0">
                <a:solidFill>
                  <a:schemeClr val="bg1"/>
                </a:solidFill>
              </a:rPr>
              <a:t>Връща цяло число = дължината на низа.</a:t>
            </a:r>
            <a:endParaRPr lang="bg-BG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1541734"/>
            <a:ext cx="30732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strlen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(</a:t>
            </a:r>
            <a:r>
              <a:rPr lang="bg-BG" sz="2400" dirty="0" err="1">
                <a:solidFill>
                  <a:schemeClr val="bg1"/>
                </a:solidFill>
                <a:latin typeface="Consolas" panose="020B0609020204030204" pitchFamily="49" charset="0"/>
              </a:rPr>
              <a:t>имеНаНиз</a:t>
            </a:r>
            <a:r>
              <a:rPr lang="bg-BG" sz="2400" dirty="0">
                <a:solidFill>
                  <a:schemeClr val="bg1"/>
                </a:solidFill>
                <a:latin typeface="Consolas" panose="020B0609020204030204" pitchFamily="49" charset="0"/>
              </a:rPr>
              <a:t>);</a:t>
            </a:r>
            <a:endParaRPr lang="bg-BG" sz="24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8304" y="2347153"/>
            <a:ext cx="1186516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char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Consolas" panose="020B0609020204030204" pitchFamily="49" charset="0"/>
              </a:rPr>
              <a:t>a[] = </a:t>
            </a:r>
            <a:r>
              <a:rPr lang="en-US" sz="2800" dirty="0">
                <a:solidFill>
                  <a:srgbClr val="A31515"/>
                </a:solidFill>
                <a:latin typeface="Consolas" panose="020B0609020204030204" pitchFamily="49" charset="0"/>
              </a:rPr>
              <a:t>"hello"</a:t>
            </a:r>
            <a:r>
              <a:rPr lang="en-US" sz="2800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2400" dirty="0" err="1">
                <a:solidFill>
                  <a:schemeClr val="bg1"/>
                </a:solidFill>
                <a:latin typeface="Consolas" panose="020B0609020204030204" pitchFamily="49" charset="0"/>
              </a:rPr>
              <a:t>cout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sz="2400" dirty="0">
                <a:solidFill>
                  <a:srgbClr val="A31515"/>
                </a:solidFill>
                <a:latin typeface="Consolas" panose="020B0609020204030204" pitchFamily="49" charset="0"/>
              </a:rPr>
              <a:t>"The string contains "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sz="2400" dirty="0" err="1">
                <a:solidFill>
                  <a:schemeClr val="bg1"/>
                </a:solidFill>
                <a:latin typeface="Consolas" panose="020B0609020204030204" pitchFamily="49" charset="0"/>
              </a:rPr>
              <a:t>strlen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(a)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sz="2400" dirty="0">
                <a:solidFill>
                  <a:srgbClr val="A31515"/>
                </a:solidFill>
                <a:latin typeface="Consolas" panose="020B0609020204030204" pitchFamily="49" charset="0"/>
              </a:rPr>
              <a:t>" elements"</a:t>
            </a:r>
            <a:r>
              <a:rPr lang="en-US" sz="2400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onsolas" panose="020B0609020204030204" pitchFamily="49" charset="0"/>
              </a:rPr>
              <a:t>endl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  <a:endParaRPr lang="bg-BG" sz="2400" dirty="0">
              <a:solidFill>
                <a:schemeClr val="bg1"/>
              </a:solidFill>
            </a:endParaRPr>
          </a:p>
        </p:txBody>
      </p:sp>
      <p:sp>
        <p:nvSpPr>
          <p:cNvPr id="7" name="Left Arrow 6">
            <a:hlinkClick r:id="rId2" action="ppaction://hlinksldjump"/>
          </p:cNvPr>
          <p:cNvSpPr/>
          <p:nvPr/>
        </p:nvSpPr>
        <p:spPr>
          <a:xfrm>
            <a:off x="9817769" y="5983706"/>
            <a:ext cx="2021305" cy="729916"/>
          </a:xfrm>
          <a:prstGeom prst="leftArrow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>
                <a:solidFill>
                  <a:schemeClr val="bg1"/>
                </a:solidFill>
              </a:rPr>
              <a:t>Назад</a:t>
            </a:r>
            <a:endParaRPr lang="bg-B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733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37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  <p:bldP spid="6" grpId="0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Въвеждане на </a:t>
            </a:r>
            <a:r>
              <a:rPr lang="bg-B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низ</a:t>
            </a:r>
            <a:endParaRPr lang="bg-BG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1690688"/>
            <a:ext cx="92843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Consolas" panose="020B0609020204030204" pitchFamily="49" charset="0"/>
              </a:rPr>
              <a:t>cin.getline</a:t>
            </a:r>
            <a:r>
              <a:rPr lang="en-US" sz="2800" dirty="0">
                <a:solidFill>
                  <a:schemeClr val="bg1"/>
                </a:solidFill>
                <a:latin typeface="Consolas" panose="020B0609020204030204" pitchFamily="49" charset="0"/>
              </a:rPr>
              <a:t>(</a:t>
            </a:r>
            <a:r>
              <a:rPr lang="bg-BG" sz="2800" dirty="0" err="1">
                <a:solidFill>
                  <a:schemeClr val="bg1"/>
                </a:solidFill>
                <a:latin typeface="Consolas" panose="020B0609020204030204" pitchFamily="49" charset="0"/>
              </a:rPr>
              <a:t>имеНаНиз,бройСимволи</a:t>
            </a:r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);</a:t>
            </a:r>
            <a:endParaRPr lang="bg-BG" sz="28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2276524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char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onsolas" panose="020B0609020204030204" pitchFamily="49" charset="0"/>
              </a:rPr>
              <a:t>str</a:t>
            </a:r>
            <a:r>
              <a:rPr lang="en-US" sz="2800" dirty="0">
                <a:solidFill>
                  <a:schemeClr val="bg1"/>
                </a:solidFill>
                <a:latin typeface="Consolas" panose="020B0609020204030204" pitchFamily="49" charset="0"/>
              </a:rPr>
              <a:t>[5];</a:t>
            </a:r>
          </a:p>
          <a:p>
            <a:r>
              <a:rPr lang="en-US" sz="2800" dirty="0" err="1">
                <a:solidFill>
                  <a:schemeClr val="bg1"/>
                </a:solidFill>
                <a:latin typeface="Consolas" panose="020B0609020204030204" pitchFamily="49" charset="0"/>
              </a:rPr>
              <a:t>cin.getline</a:t>
            </a:r>
            <a:r>
              <a:rPr lang="en-US" sz="2800" dirty="0">
                <a:solidFill>
                  <a:schemeClr val="bg1"/>
                </a:solidFill>
                <a:latin typeface="Consolas" panose="020B0609020204030204" pitchFamily="49" charset="0"/>
              </a:rPr>
              <a:t>(</a:t>
            </a:r>
            <a:r>
              <a:rPr lang="en-US" sz="2800" dirty="0" err="1">
                <a:solidFill>
                  <a:schemeClr val="bg1"/>
                </a:solidFill>
                <a:latin typeface="Consolas" panose="020B0609020204030204" pitchFamily="49" charset="0"/>
              </a:rPr>
              <a:t>str</a:t>
            </a:r>
            <a:r>
              <a:rPr lang="en-US" sz="2800" dirty="0">
                <a:solidFill>
                  <a:schemeClr val="bg1"/>
                </a:solidFill>
                <a:latin typeface="Consolas" panose="020B0609020204030204" pitchFamily="49" charset="0"/>
              </a:rPr>
              <a:t>, 5);</a:t>
            </a:r>
          </a:p>
          <a:p>
            <a:r>
              <a:rPr lang="en-US" sz="2800" dirty="0" err="1">
                <a:solidFill>
                  <a:schemeClr val="bg1"/>
                </a:solidFill>
                <a:latin typeface="Consolas" panose="020B0609020204030204" pitchFamily="49" charset="0"/>
              </a:rPr>
              <a:t>cout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onsolas" panose="020B0609020204030204" pitchFamily="49" charset="0"/>
              </a:rPr>
              <a:t>str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  <a:endParaRPr lang="bg-BG" sz="2800" dirty="0">
              <a:solidFill>
                <a:schemeClr val="bg1"/>
              </a:solidFill>
            </a:endParaRPr>
          </a:p>
        </p:txBody>
      </p:sp>
      <p:sp>
        <p:nvSpPr>
          <p:cNvPr id="7" name="Left Arrow 6">
            <a:hlinkClick r:id="rId3" action="ppaction://hlinksldjump"/>
          </p:cNvPr>
          <p:cNvSpPr/>
          <p:nvPr/>
        </p:nvSpPr>
        <p:spPr>
          <a:xfrm>
            <a:off x="9817769" y="5983706"/>
            <a:ext cx="2021305" cy="729916"/>
          </a:xfrm>
          <a:prstGeom prst="leftArrow">
            <a:avLst/>
          </a:prstGeom>
          <a:solidFill>
            <a:schemeClr val="bg2">
              <a:lumMod val="1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>
                <a:solidFill>
                  <a:schemeClr val="bg1"/>
                </a:solidFill>
              </a:rPr>
              <a:t>Назад</a:t>
            </a:r>
            <a:endParaRPr lang="bg-BG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8200" y="3724135"/>
            <a:ext cx="88601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Consolas" panose="020B0609020204030204" pitchFamily="49" charset="0"/>
              </a:rPr>
              <a:t>cin.getline</a:t>
            </a:r>
            <a:r>
              <a:rPr lang="en-US" sz="2800" dirty="0">
                <a:solidFill>
                  <a:schemeClr val="bg1"/>
                </a:solidFill>
                <a:latin typeface="Consolas" panose="020B0609020204030204" pitchFamily="49" charset="0"/>
              </a:rPr>
              <a:t>(</a:t>
            </a:r>
            <a:r>
              <a:rPr lang="bg-BG" sz="2800" dirty="0" err="1">
                <a:solidFill>
                  <a:schemeClr val="bg1"/>
                </a:solidFill>
                <a:latin typeface="Consolas" panose="020B0609020204030204" pitchFamily="49" charset="0"/>
              </a:rPr>
              <a:t>имеНаНиз</a:t>
            </a:r>
            <a:r>
              <a:rPr lang="bg-BG" sz="2800" dirty="0">
                <a:solidFill>
                  <a:schemeClr val="bg1"/>
                </a:solidFill>
                <a:latin typeface="Consolas" panose="020B0609020204030204" pitchFamily="49" charset="0"/>
              </a:rPr>
              <a:t>, </a:t>
            </a:r>
            <a:r>
              <a:rPr lang="bg-BG" sz="2800" dirty="0" err="1">
                <a:solidFill>
                  <a:schemeClr val="bg1"/>
                </a:solidFill>
                <a:latin typeface="Consolas" panose="020B0609020204030204" pitchFamily="49" charset="0"/>
              </a:rPr>
              <a:t>бройСимволи</a:t>
            </a:r>
            <a:r>
              <a:rPr lang="bg-BG" sz="2800" dirty="0">
                <a:solidFill>
                  <a:schemeClr val="bg1"/>
                </a:solidFill>
                <a:latin typeface="Consolas" panose="020B0609020204030204" pitchFamily="49" charset="0"/>
              </a:rPr>
              <a:t>,</a:t>
            </a:r>
            <a:r>
              <a:rPr lang="bg-BG" sz="2800" dirty="0">
                <a:solidFill>
                  <a:srgbClr val="A31515"/>
                </a:solidFill>
                <a:latin typeface="Consolas" panose="020B0609020204030204" pitchFamily="49" charset="0"/>
              </a:rPr>
              <a:t>'символ'</a:t>
            </a:r>
            <a:r>
              <a:rPr lang="bg-BG" sz="2800" dirty="0">
                <a:solidFill>
                  <a:schemeClr val="bg1"/>
                </a:solidFill>
                <a:latin typeface="Consolas" panose="020B0609020204030204" pitchFamily="49" charset="0"/>
              </a:rPr>
              <a:t>);</a:t>
            </a:r>
            <a:endParaRPr lang="bg-BG" sz="28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4309971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char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onsolas" panose="020B0609020204030204" pitchFamily="49" charset="0"/>
              </a:rPr>
              <a:t>niz</a:t>
            </a:r>
            <a:r>
              <a:rPr lang="en-US" sz="2800" dirty="0">
                <a:solidFill>
                  <a:schemeClr val="bg1"/>
                </a:solidFill>
                <a:latin typeface="Consolas" panose="020B0609020204030204" pitchFamily="49" charset="0"/>
              </a:rPr>
              <a:t>[10];</a:t>
            </a:r>
          </a:p>
          <a:p>
            <a:r>
              <a:rPr lang="en-US" sz="2800" dirty="0" err="1">
                <a:solidFill>
                  <a:schemeClr val="bg1"/>
                </a:solidFill>
                <a:latin typeface="Consolas" panose="020B0609020204030204" pitchFamily="49" charset="0"/>
              </a:rPr>
              <a:t>cin.getline</a:t>
            </a:r>
            <a:r>
              <a:rPr lang="en-US" sz="2800" dirty="0">
                <a:solidFill>
                  <a:schemeClr val="bg1"/>
                </a:solidFill>
                <a:latin typeface="Consolas" panose="020B0609020204030204" pitchFamily="49" charset="0"/>
              </a:rPr>
              <a:t>(</a:t>
            </a:r>
            <a:r>
              <a:rPr lang="en-US" sz="2800" dirty="0" err="1">
                <a:solidFill>
                  <a:schemeClr val="bg1"/>
                </a:solidFill>
                <a:latin typeface="Consolas" panose="020B0609020204030204" pitchFamily="49" charset="0"/>
              </a:rPr>
              <a:t>niz</a:t>
            </a:r>
            <a:r>
              <a:rPr lang="en-US" sz="2800" dirty="0">
                <a:solidFill>
                  <a:schemeClr val="bg1"/>
                </a:solidFill>
                <a:latin typeface="Consolas" panose="020B0609020204030204" pitchFamily="49" charset="0"/>
              </a:rPr>
              <a:t>, 10,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A31515"/>
                </a:solidFill>
                <a:latin typeface="Consolas" panose="020B0609020204030204" pitchFamily="49" charset="0"/>
              </a:rPr>
              <a:t>'@'</a:t>
            </a:r>
            <a:r>
              <a:rPr lang="en-US" sz="2800" dirty="0">
                <a:solidFill>
                  <a:schemeClr val="bg1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2800" dirty="0" err="1">
                <a:solidFill>
                  <a:schemeClr val="bg1"/>
                </a:solidFill>
                <a:latin typeface="Consolas" panose="020B0609020204030204" pitchFamily="49" charset="0"/>
              </a:rPr>
              <a:t>cout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onsolas" panose="020B0609020204030204" pitchFamily="49" charset="0"/>
              </a:rPr>
              <a:t>niz</a:t>
            </a:r>
            <a:r>
              <a:rPr lang="en-US" sz="2800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  <a:endParaRPr lang="bg-BG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53748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Копиране на един низ в друг</a:t>
            </a:r>
            <a:endParaRPr lang="bg-B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97266" y="2009866"/>
            <a:ext cx="49423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strcpy</a:t>
            </a:r>
            <a:r>
              <a:rPr lang="en-US" sz="24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(</a:t>
            </a:r>
            <a:r>
              <a:rPr lang="bg-BG" sz="24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имеНаНиз</a:t>
            </a:r>
            <a:r>
              <a:rPr lang="en-US" sz="24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1,</a:t>
            </a:r>
            <a:r>
              <a:rPr lang="bg-BG" sz="24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имеНаНиз2);</a:t>
            </a:r>
            <a:endParaRPr lang="bg-BG" sz="24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01666" y="2009866"/>
            <a:ext cx="54521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str</a:t>
            </a:r>
            <a:r>
              <a:rPr lang="en-US" sz="2400" dirty="0" err="1">
                <a:solidFill>
                  <a:schemeClr val="bg1"/>
                </a:solidFill>
                <a:latin typeface="Consolas" panose="020B0609020204030204" pitchFamily="49" charset="0"/>
              </a:rPr>
              <a:t>n</a:t>
            </a:r>
            <a:r>
              <a:rPr lang="en-US" sz="24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cpy</a:t>
            </a:r>
            <a:r>
              <a:rPr lang="en-US" sz="24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(</a:t>
            </a:r>
            <a:r>
              <a:rPr lang="bg-BG" sz="24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имеНаНиз</a:t>
            </a:r>
            <a:r>
              <a:rPr lang="en-US" sz="24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1,</a:t>
            </a:r>
            <a:r>
              <a:rPr lang="bg-BG" sz="24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имеНаНиз2</a:t>
            </a:r>
            <a:r>
              <a:rPr lang="en-US" sz="24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,n</a:t>
            </a:r>
            <a:r>
              <a:rPr lang="bg-BG" sz="24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);</a:t>
            </a:r>
            <a:endParaRPr lang="bg-BG" sz="24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8200" y="267810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char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a[15],b[] 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"INFORMATIKA"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strcpy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(a, b);</a:t>
            </a:r>
          </a:p>
          <a:p>
            <a:r>
              <a:rPr lang="pt-BR" dirty="0">
                <a:solidFill>
                  <a:schemeClr val="bg1"/>
                </a:solidFill>
                <a:latin typeface="Consolas" panose="020B0609020204030204" pitchFamily="49" charset="0"/>
              </a:rPr>
              <a:t>cout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>
                <a:solidFill>
                  <a:schemeClr val="bg1"/>
                </a:solidFill>
                <a:latin typeface="Consolas" panose="020B0609020204030204" pitchFamily="49" charset="0"/>
              </a:rPr>
              <a:t>a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"\n"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pt-BR" dirty="0">
                <a:solidFill>
                  <a:schemeClr val="bg1"/>
                </a:solidFill>
                <a:latin typeface="Consolas" panose="020B0609020204030204" pitchFamily="49" charset="0"/>
              </a:rPr>
              <a:t>b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smtClean="0">
                <a:solidFill>
                  <a:schemeClr val="bg1"/>
                </a:solidFill>
                <a:latin typeface="Consolas" panose="020B0609020204030204" pitchFamily="49" charset="0"/>
              </a:rPr>
              <a:t>endl;</a:t>
            </a:r>
            <a:endParaRPr lang="bg-BG" dirty="0">
              <a:solidFill>
                <a:schemeClr val="bg1"/>
              </a:solidFill>
            </a:endParaRPr>
          </a:p>
        </p:txBody>
      </p:sp>
      <p:sp>
        <p:nvSpPr>
          <p:cNvPr id="8" name="Left Arrow 7">
            <a:hlinkClick r:id="rId3" action="ppaction://hlinksldjump"/>
          </p:cNvPr>
          <p:cNvSpPr/>
          <p:nvPr/>
        </p:nvSpPr>
        <p:spPr>
          <a:xfrm>
            <a:off x="9817769" y="5983706"/>
            <a:ext cx="2021305" cy="729916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>
                <a:solidFill>
                  <a:schemeClr val="bg1"/>
                </a:solidFill>
              </a:rPr>
              <a:t>Назад</a:t>
            </a:r>
            <a:endParaRPr lang="bg-BG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39645" y="268900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char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a[15],b[] =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"INFORMATIKA"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strncpy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(a, b, 4);</a:t>
            </a:r>
          </a:p>
          <a:p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cout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endl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  <a:endParaRPr lang="bg-BG" dirty="0">
              <a:solidFill>
                <a:schemeClr val="bg1"/>
              </a:solidFill>
            </a:endParaRPr>
          </a:p>
        </p:txBody>
      </p:sp>
      <p:sp>
        <p:nvSpPr>
          <p:cNvPr id="10" name="Curved Right Arrow 9"/>
          <p:cNvSpPr/>
          <p:nvPr/>
        </p:nvSpPr>
        <p:spPr>
          <a:xfrm rot="5400000">
            <a:off x="3369933" y="957775"/>
            <a:ext cx="628153" cy="1483236"/>
          </a:xfrm>
          <a:prstGeom prst="curvedRight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solidFill>
                <a:schemeClr val="tx1"/>
              </a:solidFill>
            </a:endParaRPr>
          </a:p>
        </p:txBody>
      </p:sp>
      <p:sp>
        <p:nvSpPr>
          <p:cNvPr id="11" name="Curved Right Arrow 10"/>
          <p:cNvSpPr/>
          <p:nvPr/>
        </p:nvSpPr>
        <p:spPr>
          <a:xfrm rot="5400000">
            <a:off x="8526088" y="954172"/>
            <a:ext cx="628153" cy="1483236"/>
          </a:xfrm>
          <a:prstGeom prst="curvedRight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2365" y="4973131"/>
            <a:ext cx="1086727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800" dirty="0">
                <a:solidFill>
                  <a:srgbClr val="FF0000"/>
                </a:solidFill>
              </a:rPr>
              <a:t>Чрез </a:t>
            </a:r>
            <a:r>
              <a:rPr lang="bg-BG" sz="2800" dirty="0" smtClean="0">
                <a:solidFill>
                  <a:srgbClr val="FF0000"/>
                </a:solidFill>
              </a:rPr>
              <a:t>оператор </a:t>
            </a:r>
            <a:r>
              <a:rPr lang="bg-BG" sz="2800" dirty="0">
                <a:solidFill>
                  <a:srgbClr val="FF0000"/>
                </a:solidFill>
              </a:rPr>
              <a:t>за присвояване не може да се реализира </a:t>
            </a:r>
            <a:r>
              <a:rPr lang="bg-BG" sz="2800" dirty="0" smtClean="0">
                <a:solidFill>
                  <a:srgbClr val="FF0000"/>
                </a:solidFill>
              </a:rPr>
              <a:t>присвояване</a:t>
            </a:r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bg-BG" sz="2800" dirty="0" smtClean="0">
                <a:solidFill>
                  <a:srgbClr val="FF0000"/>
                </a:solidFill>
              </a:rPr>
              <a:t>стойността </a:t>
            </a:r>
            <a:r>
              <a:rPr lang="bg-BG" sz="2800" dirty="0">
                <a:solidFill>
                  <a:srgbClr val="FF0000"/>
                </a:solidFill>
              </a:rPr>
              <a:t>на един низ в </a:t>
            </a:r>
            <a:r>
              <a:rPr lang="bg-BG" sz="2800" dirty="0" smtClean="0">
                <a:solidFill>
                  <a:srgbClr val="FF0000"/>
                </a:solidFill>
              </a:rPr>
              <a:t>друг</a:t>
            </a:r>
            <a:r>
              <a:rPr lang="en-US" sz="2800" dirty="0" smtClean="0">
                <a:solidFill>
                  <a:srgbClr val="FF0000"/>
                </a:solidFill>
              </a:rPr>
              <a:t>!!!</a:t>
            </a:r>
            <a:endParaRPr lang="bg-BG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598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4" presetID="3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7" grpId="0"/>
      <p:bldP spid="8" grpId="0" animBg="1"/>
      <p:bldP spid="9" grpId="0"/>
      <p:bldP spid="10" grpId="0" animBg="1"/>
      <p:bldP spid="11" grpId="0" animBg="1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Сравняване на два низа</a:t>
            </a:r>
            <a:endParaRPr lang="bg-B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45736" y="2088164"/>
            <a:ext cx="32431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strcmp</a:t>
            </a:r>
            <a:r>
              <a:rPr lang="en-US" sz="24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(</a:t>
            </a:r>
            <a:r>
              <a:rPr lang="bg-BG" sz="24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низ</a:t>
            </a:r>
            <a:r>
              <a:rPr lang="en-US" sz="24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1,</a:t>
            </a:r>
            <a:r>
              <a:rPr lang="bg-BG" sz="2400" dirty="0">
                <a:solidFill>
                  <a:schemeClr val="bg1"/>
                </a:solidFill>
                <a:latin typeface="Consolas" panose="020B0609020204030204" pitchFamily="49" charset="0"/>
              </a:rPr>
              <a:t>н</a:t>
            </a:r>
            <a:r>
              <a:rPr lang="bg-BG" sz="24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из2);</a:t>
            </a:r>
            <a:endParaRPr lang="bg-BG" sz="2400" dirty="0">
              <a:solidFill>
                <a:schemeClr val="bg1"/>
              </a:solidFill>
            </a:endParaRPr>
          </a:p>
        </p:txBody>
      </p:sp>
      <p:sp>
        <p:nvSpPr>
          <p:cNvPr id="8" name="Left Arrow 7">
            <a:hlinkClick r:id="rId3" action="ppaction://hlinksldjump"/>
          </p:cNvPr>
          <p:cNvSpPr/>
          <p:nvPr/>
        </p:nvSpPr>
        <p:spPr>
          <a:xfrm>
            <a:off x="9817769" y="5983706"/>
            <a:ext cx="2021305" cy="729916"/>
          </a:xfrm>
          <a:prstGeom prst="leftArrow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>
                <a:solidFill>
                  <a:schemeClr val="bg1"/>
                </a:solidFill>
              </a:rPr>
              <a:t>Назад</a:t>
            </a:r>
            <a:endParaRPr lang="bg-BG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45736" y="4225366"/>
            <a:ext cx="51122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char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>
                <a:solidFill>
                  <a:schemeClr val="bg1"/>
                </a:solidFill>
                <a:latin typeface="Consolas" panose="020B0609020204030204" pitchFamily="49" charset="0"/>
              </a:rPr>
              <a:t>a[] = 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"aaa"</a:t>
            </a:r>
            <a:r>
              <a:rPr lang="pt-BR" dirty="0">
                <a:solidFill>
                  <a:schemeClr val="bg1"/>
                </a:solidFill>
                <a:latin typeface="Consolas" panose="020B0609020204030204" pitchFamily="49" charset="0"/>
              </a:rPr>
              <a:t>, b[] =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"aaa"</a:t>
            </a:r>
            <a:r>
              <a:rPr lang="pt-BR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cout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strcmp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(a, b)</a:t>
            </a:r>
            <a:r>
              <a:rPr lang="en-US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endl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  <a:endParaRPr lang="bg-BG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50497" y="2088164"/>
            <a:ext cx="37529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strncmp</a:t>
            </a:r>
            <a:r>
              <a:rPr lang="en-US" sz="24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(</a:t>
            </a:r>
            <a:r>
              <a:rPr lang="bg-BG" sz="24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низ</a:t>
            </a:r>
            <a:r>
              <a:rPr lang="en-US" sz="24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1,</a:t>
            </a:r>
            <a:r>
              <a:rPr lang="bg-BG" sz="24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низ2</a:t>
            </a:r>
            <a:r>
              <a:rPr lang="en-US" sz="24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,n</a:t>
            </a:r>
            <a:r>
              <a:rPr lang="bg-BG" sz="24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);</a:t>
            </a:r>
            <a:endParaRPr lang="bg-BG" sz="2400" dirty="0">
              <a:solidFill>
                <a:schemeClr val="bg1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049402" y="2636068"/>
            <a:ext cx="6985262" cy="14603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0 </a:t>
            </a:r>
            <a:r>
              <a:rPr lang="bg-BG" sz="2000" dirty="0" smtClean="0">
                <a:solidFill>
                  <a:schemeClr val="bg1"/>
                </a:solidFill>
              </a:rPr>
              <a:t>ако двата низа са равни</a:t>
            </a:r>
            <a:r>
              <a:rPr lang="bg-BG" dirty="0" smtClean="0">
                <a:solidFill>
                  <a:schemeClr val="bg1"/>
                </a:solidFill>
              </a:rPr>
              <a:t/>
            </a:r>
            <a:br>
              <a:rPr lang="bg-BG" dirty="0" smtClean="0">
                <a:solidFill>
                  <a:schemeClr val="bg1"/>
                </a:solidFill>
              </a:rPr>
            </a:br>
            <a:r>
              <a:rPr lang="bg-BG" dirty="0" smtClean="0">
                <a:solidFill>
                  <a:schemeClr val="bg1"/>
                </a:solidFill>
              </a:rPr>
              <a:t>-1 </a:t>
            </a:r>
            <a:r>
              <a:rPr lang="bg-BG" sz="2000" dirty="0" smtClean="0">
                <a:solidFill>
                  <a:schemeClr val="bg1"/>
                </a:solidFill>
              </a:rPr>
              <a:t>ако низ1 &lt; низ2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1400" dirty="0" smtClean="0">
                <a:solidFill>
                  <a:schemeClr val="bg1"/>
                </a:solidFill>
              </a:rPr>
              <a:t>(</a:t>
            </a:r>
            <a:r>
              <a:rPr lang="bg-BG" sz="1400" dirty="0" smtClean="0">
                <a:solidFill>
                  <a:schemeClr val="bg1"/>
                </a:solidFill>
              </a:rPr>
              <a:t>в първите си </a:t>
            </a:r>
            <a:r>
              <a:rPr lang="en-US" sz="1400" dirty="0" smtClean="0">
                <a:solidFill>
                  <a:schemeClr val="bg1"/>
                </a:solidFill>
              </a:rPr>
              <a:t>n </a:t>
            </a:r>
            <a:r>
              <a:rPr lang="bg-BG" sz="1400" dirty="0" smtClean="0">
                <a:solidFill>
                  <a:schemeClr val="bg1"/>
                </a:solidFill>
              </a:rPr>
              <a:t>символа</a:t>
            </a:r>
            <a:r>
              <a:rPr lang="en-US" sz="1400" dirty="0" smtClean="0">
                <a:solidFill>
                  <a:schemeClr val="bg1"/>
                </a:solidFill>
              </a:rPr>
              <a:t>)</a:t>
            </a:r>
            <a:r>
              <a:rPr lang="bg-BG" dirty="0" smtClean="0">
                <a:solidFill>
                  <a:schemeClr val="bg1"/>
                </a:solidFill>
              </a:rPr>
              <a:t/>
            </a:r>
            <a:br>
              <a:rPr lang="bg-BG" dirty="0" smtClean="0">
                <a:solidFill>
                  <a:schemeClr val="bg1"/>
                </a:solidFill>
              </a:rPr>
            </a:br>
            <a:r>
              <a:rPr lang="bg-BG" dirty="0" smtClean="0">
                <a:solidFill>
                  <a:schemeClr val="bg1"/>
                </a:solidFill>
              </a:rPr>
              <a:t>1 </a:t>
            </a:r>
            <a:r>
              <a:rPr lang="bg-BG" sz="2000" dirty="0" smtClean="0">
                <a:solidFill>
                  <a:schemeClr val="bg1"/>
                </a:solidFill>
              </a:rPr>
              <a:t>ако низ1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bg-BG" sz="2000" dirty="0" smtClean="0">
                <a:solidFill>
                  <a:schemeClr val="bg1"/>
                </a:solidFill>
              </a:rPr>
              <a:t>&gt; низ2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1400" dirty="0">
                <a:solidFill>
                  <a:schemeClr val="bg1"/>
                </a:solidFill>
              </a:rPr>
              <a:t>(</a:t>
            </a:r>
            <a:r>
              <a:rPr lang="bg-BG" sz="1400" dirty="0">
                <a:solidFill>
                  <a:schemeClr val="bg1"/>
                </a:solidFill>
              </a:rPr>
              <a:t>в първите си </a:t>
            </a:r>
            <a:r>
              <a:rPr lang="en-US" sz="1400" dirty="0">
                <a:solidFill>
                  <a:schemeClr val="bg1"/>
                </a:solidFill>
              </a:rPr>
              <a:t>n </a:t>
            </a:r>
            <a:r>
              <a:rPr lang="bg-BG" sz="1400" dirty="0">
                <a:solidFill>
                  <a:schemeClr val="bg1"/>
                </a:solidFill>
              </a:rPr>
              <a:t>символа</a:t>
            </a:r>
            <a:r>
              <a:rPr lang="en-US" sz="1400" dirty="0" smtClean="0">
                <a:solidFill>
                  <a:schemeClr val="bg1"/>
                </a:solidFill>
              </a:rPr>
              <a:t>)</a:t>
            </a:r>
            <a:endParaRPr lang="bg-BG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950497" y="4225365"/>
            <a:ext cx="58885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char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a[] 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matematika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b[] =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matura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cout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strncmp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(a, b, 4)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endl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  <a:endParaRPr lang="bg-B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906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 animBg="1"/>
      <p:bldP spid="6" grpId="0"/>
      <p:bldP spid="9" grpId="0"/>
      <p:bldP spid="10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Какво научихте до тук</a:t>
            </a:r>
            <a:endParaRPr lang="bg-B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Какво е символен тип и за какво се използва</a:t>
            </a:r>
          </a:p>
          <a:p>
            <a:pPr marL="0" indent="0">
              <a:buNone/>
            </a:pPr>
            <a:r>
              <a:rPr lang="bg-B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се декларира и инициализират низове</a:t>
            </a:r>
          </a:p>
          <a:p>
            <a:pPr marL="0" indent="0">
              <a:buNone/>
            </a:pPr>
            <a:r>
              <a:rPr lang="bg-B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се въвеждат </a:t>
            </a:r>
            <a:r>
              <a:rPr lang="bg-B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bg-BG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извеждат низове</a:t>
            </a:r>
            <a:endParaRPr lang="bg-B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bg-B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се извършва достъп </a:t>
            </a:r>
            <a:r>
              <a:rPr lang="bg-B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bg-B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елемент</a:t>
            </a:r>
            <a:endParaRPr lang="bg-B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bg-B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Кои са допустими операции при работа с низове</a:t>
            </a:r>
            <a:endParaRPr lang="bg-B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bg-B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Кои са основните функции за работа с низове</a:t>
            </a:r>
          </a:p>
          <a:p>
            <a:pPr marL="0" indent="0">
              <a:buNone/>
            </a:pPr>
            <a:endParaRPr lang="bg-B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421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8400" y="1978025"/>
            <a:ext cx="5869619" cy="4351338"/>
          </a:xfrm>
        </p:spPr>
        <p:txBody>
          <a:bodyPr/>
          <a:lstStyle/>
          <a:p>
            <a:pPr marL="0" indent="0">
              <a:buNone/>
            </a:pPr>
            <a:r>
              <a:rPr lang="bg-B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Достъп до отделен елемент</a:t>
            </a:r>
          </a:p>
          <a:p>
            <a:pPr marL="0" indent="0">
              <a:buNone/>
            </a:pPr>
            <a:r>
              <a:rPr lang="bg-B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Допустими операции</a:t>
            </a:r>
          </a:p>
          <a:p>
            <a:pPr marL="0" indent="0">
              <a:buNone/>
            </a:pPr>
            <a:r>
              <a:rPr lang="bg-B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Вградени функции</a:t>
            </a:r>
            <a:endParaRPr lang="bg-B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743200" y="-236176"/>
            <a:ext cx="67056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Символни низове в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C++</a:t>
            </a:r>
            <a:endParaRPr lang="bg-B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90600" y="1978025"/>
            <a:ext cx="5257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bg-B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Какво е символен низ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bg-B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Декларация и инициализация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bg-B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Въвеждане и извеждане</a:t>
            </a:r>
            <a:endParaRPr lang="bg-B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7707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8277225" cy="1045166"/>
          </a:xfrm>
        </p:spPr>
        <p:txBody>
          <a:bodyPr/>
          <a:lstStyle/>
          <a:p>
            <a:pPr marL="0" indent="0">
              <a:buNone/>
            </a:pPr>
            <a:r>
              <a:rPr lang="bg-B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Последователност от елементи от символен тип</a:t>
            </a:r>
            <a:endParaRPr lang="bg-B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972588"/>
              </p:ext>
            </p:extLst>
          </p:nvPr>
        </p:nvGraphicFramePr>
        <p:xfrm>
          <a:off x="2534492" y="2388045"/>
          <a:ext cx="7123017" cy="2595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74339">
                  <a:extLst>
                    <a:ext uri="{9D8B030D-6E8A-4147-A177-3AD203B41FA5}">
                      <a16:colId xmlns:a16="http://schemas.microsoft.com/office/drawing/2014/main" val="3330828477"/>
                    </a:ext>
                  </a:extLst>
                </a:gridCol>
                <a:gridCol w="2374339">
                  <a:extLst>
                    <a:ext uri="{9D8B030D-6E8A-4147-A177-3AD203B41FA5}">
                      <a16:colId xmlns:a16="http://schemas.microsoft.com/office/drawing/2014/main" val="1996172931"/>
                    </a:ext>
                  </a:extLst>
                </a:gridCol>
                <a:gridCol w="2374339">
                  <a:extLst>
                    <a:ext uri="{9D8B030D-6E8A-4147-A177-3AD203B41FA5}">
                      <a16:colId xmlns:a16="http://schemas.microsoft.com/office/drawing/2014/main" val="31891044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bg-BG" u="sng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Тип</a:t>
                      </a:r>
                      <a:endParaRPr lang="bg-BG" u="sng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u="sng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Размер в байтове</a:t>
                      </a:r>
                      <a:endParaRPr lang="bg-BG" u="sng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u="sng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Обхват</a:t>
                      </a:r>
                      <a:endParaRPr lang="bg-BG" u="sng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3547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char</a:t>
                      </a:r>
                      <a:endParaRPr lang="bg-BG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bg-BG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>
                          <a:solidFill>
                            <a:schemeClr val="bg1"/>
                          </a:solidFill>
                        </a:rPr>
                        <a:t>-127 до</a:t>
                      </a:r>
                      <a:r>
                        <a:rPr lang="bg-BG" sz="1600" baseline="0" dirty="0" smtClean="0">
                          <a:solidFill>
                            <a:schemeClr val="bg1"/>
                          </a:solidFill>
                        </a:rPr>
                        <a:t> 127 или 0 до 255</a:t>
                      </a:r>
                      <a:endParaRPr lang="bg-BG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7578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int</a:t>
                      </a:r>
                      <a:endParaRPr lang="bg-BG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bg-BG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-2147483648 до -2147483647</a:t>
                      </a:r>
                      <a:endParaRPr lang="bg-BG" sz="14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9594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short int</a:t>
                      </a:r>
                      <a:endParaRPr lang="bg-BG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bg-BG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-32768 до 32767</a:t>
                      </a:r>
                      <a:endParaRPr lang="bg-BG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8291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long int</a:t>
                      </a:r>
                      <a:endParaRPr lang="bg-BG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bg-BG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-2147483648 до -2147483647</a:t>
                      </a:r>
                      <a:endParaRPr lang="bg-BG" sz="1400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2697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float</a:t>
                      </a:r>
                      <a:endParaRPr lang="bg-BG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bg-BG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7 знака</a:t>
                      </a:r>
                      <a:endParaRPr lang="bg-BG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3508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double</a:t>
                      </a:r>
                      <a:endParaRPr lang="bg-BG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bg-BG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15 знака</a:t>
                      </a:r>
                      <a:endParaRPr lang="bg-BG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7270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6844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793358" y="1285875"/>
            <a:ext cx="5350249" cy="1159698"/>
            <a:chOff x="2793358" y="1285875"/>
            <a:chExt cx="5350249" cy="1159698"/>
          </a:xfrm>
        </p:grpSpPr>
        <p:sp>
          <p:nvSpPr>
            <p:cNvPr id="15" name="Oval 14"/>
            <p:cNvSpPr/>
            <p:nvPr/>
          </p:nvSpPr>
          <p:spPr>
            <a:xfrm>
              <a:off x="2793358" y="1778183"/>
              <a:ext cx="5350249" cy="66739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bg1"/>
                </a:solidFill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H="1">
              <a:off x="5822380" y="1285875"/>
              <a:ext cx="462524" cy="642060"/>
            </a:xfrm>
            <a:prstGeom prst="straightConnector1">
              <a:avLst/>
            </a:prstGeom>
            <a:ln w="508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831207" y="1259773"/>
            <a:ext cx="1962151" cy="1177376"/>
            <a:chOff x="831207" y="1259773"/>
            <a:chExt cx="1962151" cy="1177376"/>
          </a:xfrm>
        </p:grpSpPr>
        <p:sp>
          <p:nvSpPr>
            <p:cNvPr id="2" name="Oval 1"/>
            <p:cNvSpPr/>
            <p:nvPr/>
          </p:nvSpPr>
          <p:spPr>
            <a:xfrm>
              <a:off x="831207" y="1769759"/>
              <a:ext cx="1962151" cy="66739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bg1"/>
                </a:solidFill>
              </a:endParaRPr>
            </a:p>
          </p:txBody>
        </p:sp>
        <p:cxnSp>
          <p:nvCxnSpPr>
            <p:cNvPr id="6" name="Straight Arrow Connector 5"/>
            <p:cNvCxnSpPr/>
            <p:nvPr/>
          </p:nvCxnSpPr>
          <p:spPr>
            <a:xfrm>
              <a:off x="1781045" y="1259773"/>
              <a:ext cx="114430" cy="660528"/>
            </a:xfrm>
            <a:prstGeom prst="straightConnector1">
              <a:avLst/>
            </a:prstGeom>
            <a:ln w="508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Rectangle 3"/>
          <p:cNvSpPr/>
          <p:nvPr/>
        </p:nvSpPr>
        <p:spPr>
          <a:xfrm>
            <a:off x="708012" y="3652003"/>
            <a:ext cx="29813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char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str1[10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];</a:t>
            </a:r>
            <a:endParaRPr lang="en-US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199" y="1903717"/>
            <a:ext cx="21116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char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name2[10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]</a:t>
            </a:r>
            <a:endParaRPr lang="en-US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8012" y="2843959"/>
            <a:ext cx="37305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char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name[10] =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"Svetlozar"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8" name="Rectangle 7"/>
          <p:cNvSpPr/>
          <p:nvPr/>
        </p:nvSpPr>
        <p:spPr>
          <a:xfrm>
            <a:off x="708012" y="3247981"/>
            <a:ext cx="3477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char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lastName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[] 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"Kosev"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  <a:endParaRPr lang="bg-BG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08012" y="4021335"/>
            <a:ext cx="31813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char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str3[] =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"123"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639037"/>
              </p:ext>
            </p:extLst>
          </p:nvPr>
        </p:nvGraphicFramePr>
        <p:xfrm>
          <a:off x="8306541" y="1927935"/>
          <a:ext cx="1905268" cy="26517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2634">
                  <a:extLst>
                    <a:ext uri="{9D8B030D-6E8A-4147-A177-3AD203B41FA5}">
                      <a16:colId xmlns:a16="http://schemas.microsoft.com/office/drawing/2014/main" val="2657330113"/>
                    </a:ext>
                  </a:extLst>
                </a:gridCol>
                <a:gridCol w="952634">
                  <a:extLst>
                    <a:ext uri="{9D8B030D-6E8A-4147-A177-3AD203B41FA5}">
                      <a16:colId xmlns:a16="http://schemas.microsoft.com/office/drawing/2014/main" val="1751848993"/>
                    </a:ext>
                  </a:extLst>
                </a:gridCol>
              </a:tblGrid>
              <a:tr h="221138">
                <a:tc>
                  <a:txBody>
                    <a:bodyPr/>
                    <a:lstStyle/>
                    <a:p>
                      <a:pPr algn="r"/>
                      <a:r>
                        <a:rPr lang="bg-BG" sz="1400" b="1" i="1" dirty="0" smtClean="0">
                          <a:solidFill>
                            <a:schemeClr val="bg1"/>
                          </a:solidFill>
                        </a:rPr>
                        <a:t>№ индекс</a:t>
                      </a:r>
                      <a:endParaRPr lang="bg-BG" sz="14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7703" marR="27703" marT="13852" marB="13852"/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400" b="1" i="1" dirty="0" smtClean="0">
                          <a:solidFill>
                            <a:schemeClr val="bg1"/>
                          </a:solidFill>
                        </a:rPr>
                        <a:t>Символ</a:t>
                      </a:r>
                      <a:endParaRPr lang="bg-BG" sz="14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7703" marR="27703" marT="13852" marB="13852"/>
                </a:tc>
                <a:extLst>
                  <a:ext uri="{0D108BD9-81ED-4DB2-BD59-A6C34878D82A}">
                    <a16:rowId xmlns:a16="http://schemas.microsoft.com/office/drawing/2014/main" val="2144890776"/>
                  </a:ext>
                </a:extLst>
              </a:tr>
              <a:tr h="221138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name2[0]</a:t>
                      </a:r>
                      <a:endParaRPr lang="bg-BG" sz="1400" dirty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27703" marR="27703" marT="13852" marB="13852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endParaRPr lang="bg-BG" sz="1400" dirty="0">
                        <a:solidFill>
                          <a:schemeClr val="bg1"/>
                        </a:solidFill>
                      </a:endParaRPr>
                    </a:p>
                  </a:txBody>
                  <a:tcPr marL="27703" marR="27703" marT="13852" marB="13852"/>
                </a:tc>
                <a:extLst>
                  <a:ext uri="{0D108BD9-81ED-4DB2-BD59-A6C34878D82A}">
                    <a16:rowId xmlns:a16="http://schemas.microsoft.com/office/drawing/2014/main" val="295319738"/>
                  </a:ext>
                </a:extLst>
              </a:tr>
              <a:tr h="221138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name2[1]</a:t>
                      </a:r>
                      <a:endParaRPr lang="bg-BG" sz="1400" dirty="0" smtClean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27703" marR="27703" marT="13852" marB="13852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v</a:t>
                      </a:r>
                      <a:endParaRPr lang="bg-BG" sz="1400" dirty="0">
                        <a:solidFill>
                          <a:schemeClr val="bg1"/>
                        </a:solidFill>
                      </a:endParaRPr>
                    </a:p>
                  </a:txBody>
                  <a:tcPr marL="27703" marR="27703" marT="13852" marB="13852"/>
                </a:tc>
                <a:extLst>
                  <a:ext uri="{0D108BD9-81ED-4DB2-BD59-A6C34878D82A}">
                    <a16:rowId xmlns:a16="http://schemas.microsoft.com/office/drawing/2014/main" val="3336535139"/>
                  </a:ext>
                </a:extLst>
              </a:tr>
              <a:tr h="221138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name2[2]</a:t>
                      </a:r>
                      <a:endParaRPr lang="bg-BG" sz="1400" dirty="0" smtClean="0">
                        <a:solidFill>
                          <a:schemeClr val="bg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27703" marR="27703" marT="13852" marB="13852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bg-BG" sz="1400" dirty="0">
                        <a:solidFill>
                          <a:schemeClr val="bg1"/>
                        </a:solidFill>
                      </a:endParaRPr>
                    </a:p>
                  </a:txBody>
                  <a:tcPr marL="27703" marR="27703" marT="13852" marB="13852"/>
                </a:tc>
                <a:extLst>
                  <a:ext uri="{0D108BD9-81ED-4DB2-BD59-A6C34878D82A}">
                    <a16:rowId xmlns:a16="http://schemas.microsoft.com/office/drawing/2014/main" val="1447848489"/>
                  </a:ext>
                </a:extLst>
              </a:tr>
              <a:tr h="221138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name2[3]</a:t>
                      </a:r>
                      <a:endParaRPr lang="bg-BG" sz="1400" dirty="0">
                        <a:solidFill>
                          <a:schemeClr val="bg1"/>
                        </a:solidFill>
                      </a:endParaRPr>
                    </a:p>
                  </a:txBody>
                  <a:tcPr marL="27703" marR="27703" marT="13852" marB="13852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</a:t>
                      </a:r>
                      <a:endParaRPr lang="bg-BG" sz="1400" dirty="0">
                        <a:solidFill>
                          <a:schemeClr val="bg1"/>
                        </a:solidFill>
                      </a:endParaRPr>
                    </a:p>
                  </a:txBody>
                  <a:tcPr marL="27703" marR="27703" marT="13852" marB="13852"/>
                </a:tc>
                <a:extLst>
                  <a:ext uri="{0D108BD9-81ED-4DB2-BD59-A6C34878D82A}">
                    <a16:rowId xmlns:a16="http://schemas.microsoft.com/office/drawing/2014/main" val="1973625219"/>
                  </a:ext>
                </a:extLst>
              </a:tr>
              <a:tr h="221138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name2[4]</a:t>
                      </a:r>
                      <a:endParaRPr lang="bg-BG" sz="1400" dirty="0">
                        <a:solidFill>
                          <a:schemeClr val="bg1"/>
                        </a:solidFill>
                      </a:endParaRPr>
                    </a:p>
                  </a:txBody>
                  <a:tcPr marL="27703" marR="27703" marT="13852" marB="13852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</a:t>
                      </a:r>
                      <a:endParaRPr lang="bg-BG" sz="1400" dirty="0">
                        <a:solidFill>
                          <a:schemeClr val="bg1"/>
                        </a:solidFill>
                      </a:endParaRPr>
                    </a:p>
                  </a:txBody>
                  <a:tcPr marL="27703" marR="27703" marT="13852" marB="13852"/>
                </a:tc>
                <a:extLst>
                  <a:ext uri="{0D108BD9-81ED-4DB2-BD59-A6C34878D82A}">
                    <a16:rowId xmlns:a16="http://schemas.microsoft.com/office/drawing/2014/main" val="1782403907"/>
                  </a:ext>
                </a:extLst>
              </a:tr>
              <a:tr h="221138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name2[5]</a:t>
                      </a:r>
                      <a:endParaRPr lang="bg-BG" sz="1400" dirty="0">
                        <a:solidFill>
                          <a:schemeClr val="bg1"/>
                        </a:solidFill>
                      </a:endParaRPr>
                    </a:p>
                  </a:txBody>
                  <a:tcPr marL="27703" marR="27703" marT="13852" marB="13852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</a:t>
                      </a:r>
                      <a:endParaRPr lang="bg-BG" sz="1400" dirty="0">
                        <a:solidFill>
                          <a:schemeClr val="bg1"/>
                        </a:solidFill>
                      </a:endParaRPr>
                    </a:p>
                  </a:txBody>
                  <a:tcPr marL="27703" marR="27703" marT="13852" marB="13852"/>
                </a:tc>
                <a:extLst>
                  <a:ext uri="{0D108BD9-81ED-4DB2-BD59-A6C34878D82A}">
                    <a16:rowId xmlns:a16="http://schemas.microsoft.com/office/drawing/2014/main" val="2726441226"/>
                  </a:ext>
                </a:extLst>
              </a:tr>
              <a:tr h="221138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name2[6]</a:t>
                      </a:r>
                      <a:endParaRPr lang="bg-BG" sz="1400" dirty="0">
                        <a:solidFill>
                          <a:schemeClr val="bg1"/>
                        </a:solidFill>
                      </a:endParaRPr>
                    </a:p>
                  </a:txBody>
                  <a:tcPr marL="27703" marR="27703" marT="13852" marB="13852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z</a:t>
                      </a:r>
                      <a:endParaRPr lang="bg-BG" sz="1400" dirty="0">
                        <a:solidFill>
                          <a:schemeClr val="bg1"/>
                        </a:solidFill>
                      </a:endParaRPr>
                    </a:p>
                  </a:txBody>
                  <a:tcPr marL="27703" marR="27703" marT="13852" marB="13852"/>
                </a:tc>
                <a:extLst>
                  <a:ext uri="{0D108BD9-81ED-4DB2-BD59-A6C34878D82A}">
                    <a16:rowId xmlns:a16="http://schemas.microsoft.com/office/drawing/2014/main" val="3859459000"/>
                  </a:ext>
                </a:extLst>
              </a:tr>
              <a:tr h="221138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name2[7]</a:t>
                      </a:r>
                      <a:endParaRPr lang="bg-BG" sz="1400" dirty="0">
                        <a:solidFill>
                          <a:schemeClr val="bg1"/>
                        </a:solidFill>
                      </a:endParaRPr>
                    </a:p>
                  </a:txBody>
                  <a:tcPr marL="27703" marR="27703" marT="13852" marB="13852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bg-BG" sz="1400" dirty="0">
                        <a:solidFill>
                          <a:schemeClr val="bg1"/>
                        </a:solidFill>
                      </a:endParaRPr>
                    </a:p>
                  </a:txBody>
                  <a:tcPr marL="27703" marR="27703" marT="13852" marB="13852"/>
                </a:tc>
                <a:extLst>
                  <a:ext uri="{0D108BD9-81ED-4DB2-BD59-A6C34878D82A}">
                    <a16:rowId xmlns:a16="http://schemas.microsoft.com/office/drawing/2014/main" val="1666595067"/>
                  </a:ext>
                </a:extLst>
              </a:tr>
              <a:tr h="221138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name2[8]</a:t>
                      </a:r>
                      <a:endParaRPr lang="bg-BG" sz="1400" dirty="0">
                        <a:solidFill>
                          <a:schemeClr val="bg1"/>
                        </a:solidFill>
                      </a:endParaRPr>
                    </a:p>
                  </a:txBody>
                  <a:tcPr marL="27703" marR="27703" marT="13852" marB="13852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r</a:t>
                      </a:r>
                      <a:endParaRPr lang="bg-BG" sz="1400" dirty="0">
                        <a:solidFill>
                          <a:schemeClr val="bg1"/>
                        </a:solidFill>
                      </a:endParaRPr>
                    </a:p>
                  </a:txBody>
                  <a:tcPr marL="27703" marR="27703" marT="13852" marB="13852"/>
                </a:tc>
                <a:extLst>
                  <a:ext uri="{0D108BD9-81ED-4DB2-BD59-A6C34878D82A}">
                    <a16:rowId xmlns:a16="http://schemas.microsoft.com/office/drawing/2014/main" val="210641503"/>
                  </a:ext>
                </a:extLst>
              </a:tr>
              <a:tr h="221138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name2[9]</a:t>
                      </a:r>
                      <a:endParaRPr lang="bg-BG" sz="1400" dirty="0">
                        <a:solidFill>
                          <a:schemeClr val="bg1"/>
                        </a:solidFill>
                      </a:endParaRPr>
                    </a:p>
                  </a:txBody>
                  <a:tcPr marL="27703" marR="27703" marT="13852" marB="13852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\0</a:t>
                      </a:r>
                      <a:endParaRPr lang="bg-BG" sz="1400" dirty="0">
                        <a:solidFill>
                          <a:schemeClr val="bg1"/>
                        </a:solidFill>
                      </a:endParaRPr>
                    </a:p>
                  </a:txBody>
                  <a:tcPr marL="27703" marR="27703" marT="13852" marB="13852"/>
                </a:tc>
                <a:extLst>
                  <a:ext uri="{0D108BD9-81ED-4DB2-BD59-A6C34878D82A}">
                    <a16:rowId xmlns:a16="http://schemas.microsoft.com/office/drawing/2014/main" val="2284714339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2893452" y="1920301"/>
            <a:ext cx="53767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={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S'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,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'v'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,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'e'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,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't'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,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'l'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,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'o'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,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'z'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,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'a'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,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'r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};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037792"/>
              </p:ext>
            </p:extLst>
          </p:nvPr>
        </p:nvGraphicFramePr>
        <p:xfrm>
          <a:off x="4393500" y="3247981"/>
          <a:ext cx="3418410" cy="39141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41444">
                  <a:extLst>
                    <a:ext uri="{9D8B030D-6E8A-4147-A177-3AD203B41FA5}">
                      <a16:colId xmlns:a16="http://schemas.microsoft.com/office/drawing/2014/main" val="2608569863"/>
                    </a:ext>
                  </a:extLst>
                </a:gridCol>
                <a:gridCol w="341444">
                  <a:extLst>
                    <a:ext uri="{9D8B030D-6E8A-4147-A177-3AD203B41FA5}">
                      <a16:colId xmlns:a16="http://schemas.microsoft.com/office/drawing/2014/main" val="2506038417"/>
                    </a:ext>
                  </a:extLst>
                </a:gridCol>
                <a:gridCol w="341444">
                  <a:extLst>
                    <a:ext uri="{9D8B030D-6E8A-4147-A177-3AD203B41FA5}">
                      <a16:colId xmlns:a16="http://schemas.microsoft.com/office/drawing/2014/main" val="4156407324"/>
                    </a:ext>
                  </a:extLst>
                </a:gridCol>
                <a:gridCol w="341444">
                  <a:extLst>
                    <a:ext uri="{9D8B030D-6E8A-4147-A177-3AD203B41FA5}">
                      <a16:colId xmlns:a16="http://schemas.microsoft.com/office/drawing/2014/main" val="2129216082"/>
                    </a:ext>
                  </a:extLst>
                </a:gridCol>
                <a:gridCol w="341444">
                  <a:extLst>
                    <a:ext uri="{9D8B030D-6E8A-4147-A177-3AD203B41FA5}">
                      <a16:colId xmlns:a16="http://schemas.microsoft.com/office/drawing/2014/main" val="3476297288"/>
                    </a:ext>
                  </a:extLst>
                </a:gridCol>
                <a:gridCol w="342238">
                  <a:extLst>
                    <a:ext uri="{9D8B030D-6E8A-4147-A177-3AD203B41FA5}">
                      <a16:colId xmlns:a16="http://schemas.microsoft.com/office/drawing/2014/main" val="840695955"/>
                    </a:ext>
                  </a:extLst>
                </a:gridCol>
                <a:gridCol w="342238">
                  <a:extLst>
                    <a:ext uri="{9D8B030D-6E8A-4147-A177-3AD203B41FA5}">
                      <a16:colId xmlns:a16="http://schemas.microsoft.com/office/drawing/2014/main" val="3556378574"/>
                    </a:ext>
                  </a:extLst>
                </a:gridCol>
                <a:gridCol w="342238">
                  <a:extLst>
                    <a:ext uri="{9D8B030D-6E8A-4147-A177-3AD203B41FA5}">
                      <a16:colId xmlns:a16="http://schemas.microsoft.com/office/drawing/2014/main" val="3746892479"/>
                    </a:ext>
                  </a:extLst>
                </a:gridCol>
                <a:gridCol w="342238">
                  <a:extLst>
                    <a:ext uri="{9D8B030D-6E8A-4147-A177-3AD203B41FA5}">
                      <a16:colId xmlns:a16="http://schemas.microsoft.com/office/drawing/2014/main" val="2854192027"/>
                    </a:ext>
                  </a:extLst>
                </a:gridCol>
                <a:gridCol w="342238">
                  <a:extLst>
                    <a:ext uri="{9D8B030D-6E8A-4147-A177-3AD203B41FA5}">
                      <a16:colId xmlns:a16="http://schemas.microsoft.com/office/drawing/2014/main" val="34994714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solidFill>
                            <a:schemeClr val="bg1"/>
                          </a:solidFill>
                          <a:effectLst/>
                        </a:rPr>
                        <a:t>ОП</a:t>
                      </a:r>
                      <a:endParaRPr lang="bg-BG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</a:rPr>
                        <a:t>I</a:t>
                      </a:r>
                      <a:endParaRPr lang="bg-BG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</a:rPr>
                        <a:t>v</a:t>
                      </a:r>
                      <a:endParaRPr lang="bg-BG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endParaRPr lang="bg-BG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</a:rPr>
                        <a:t>n</a:t>
                      </a:r>
                      <a:endParaRPr lang="bg-BG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\0</a:t>
                      </a:r>
                      <a:endParaRPr lang="bg-BG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</a:rPr>
                        <a:t>\0</a:t>
                      </a:r>
                      <a:endParaRPr lang="bg-BG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\0</a:t>
                      </a:r>
                      <a:endParaRPr lang="bg-BG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\0</a:t>
                      </a:r>
                      <a:endParaRPr lang="bg-BG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</a:rPr>
                        <a:t>\0</a:t>
                      </a:r>
                      <a:endParaRPr lang="bg-BG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06974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bg-BG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bg-BG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bg-BG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bg-BG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bg-BG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bg-BG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bg-BG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bg-BG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bg-BG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bg-BG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7659832"/>
                  </a:ext>
                </a:extLst>
              </a:tr>
            </a:tbl>
          </a:graphicData>
        </a:graphic>
      </p:graphicFrame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562350" cy="1325563"/>
          </a:xfrm>
        </p:spPr>
        <p:txBody>
          <a:bodyPr/>
          <a:lstStyle/>
          <a:p>
            <a:r>
              <a:rPr lang="bg-B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Декларация</a:t>
            </a:r>
            <a:endParaRPr lang="bg-B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4162425" y="382470"/>
            <a:ext cx="56102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lang="bg-B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Инициализация</a:t>
            </a:r>
            <a:endParaRPr lang="bg-B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4881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9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3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38" presetClass="entr" presetSubtype="0" accel="5000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811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1" grpId="0"/>
      <p:bldP spid="13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Грешно инициализиране</a:t>
            </a:r>
            <a:endParaRPr lang="bg-B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78569" y="1690688"/>
            <a:ext cx="6096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char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Consolas" panose="020B0609020204030204" pitchFamily="49" charset="0"/>
              </a:rPr>
              <a:t>name[5];</a:t>
            </a:r>
          </a:p>
          <a:p>
            <a:r>
              <a:rPr lang="en-US" sz="2800" dirty="0">
                <a:solidFill>
                  <a:schemeClr val="bg1"/>
                </a:solidFill>
                <a:latin typeface="Consolas" panose="020B0609020204030204" pitchFamily="49" charset="0"/>
              </a:rPr>
              <a:t>name = </a:t>
            </a:r>
            <a:r>
              <a:rPr lang="en-US" sz="2800" dirty="0">
                <a:solidFill>
                  <a:srgbClr val="A31515"/>
                </a:solidFill>
                <a:latin typeface="Consolas" panose="020B0609020204030204" pitchFamily="49" charset="0"/>
              </a:rPr>
              <a:t>"Ivan"</a:t>
            </a:r>
            <a:r>
              <a:rPr lang="en-US" sz="2800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bg-BG" sz="2800" dirty="0">
                <a:solidFill>
                  <a:schemeClr val="bg1"/>
                </a:solidFill>
                <a:latin typeface="Consolas" panose="020B0609020204030204" pitchFamily="49" charset="0"/>
              </a:rPr>
              <a:t>или</a:t>
            </a:r>
          </a:p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char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Consolas" panose="020B0609020204030204" pitchFamily="49" charset="0"/>
              </a:rPr>
              <a:t>name2[5];</a:t>
            </a:r>
          </a:p>
          <a:p>
            <a:r>
              <a:rPr lang="en-US" sz="2800" dirty="0">
                <a:solidFill>
                  <a:schemeClr val="bg1"/>
                </a:solidFill>
                <a:latin typeface="Consolas" panose="020B0609020204030204" pitchFamily="49" charset="0"/>
              </a:rPr>
              <a:t>name2 = { </a:t>
            </a:r>
            <a:r>
              <a:rPr lang="en-US" sz="2800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sz="2800" dirty="0" err="1">
                <a:solidFill>
                  <a:srgbClr val="A31515"/>
                </a:solidFill>
                <a:latin typeface="Consolas" panose="020B0609020204030204" pitchFamily="49" charset="0"/>
              </a:rPr>
              <a:t>I'</a:t>
            </a:r>
            <a:r>
              <a:rPr lang="en-US" sz="2800" dirty="0" err="1">
                <a:solidFill>
                  <a:schemeClr val="bg1"/>
                </a:solidFill>
                <a:latin typeface="Consolas" panose="020B0609020204030204" pitchFamily="49" charset="0"/>
              </a:rPr>
              <a:t>,</a:t>
            </a:r>
            <a:r>
              <a:rPr lang="en-US" sz="2800" dirty="0" err="1">
                <a:solidFill>
                  <a:srgbClr val="A31515"/>
                </a:solidFill>
                <a:latin typeface="Consolas" panose="020B0609020204030204" pitchFamily="49" charset="0"/>
              </a:rPr>
              <a:t>'v'</a:t>
            </a:r>
            <a:r>
              <a:rPr lang="en-US" sz="2800" dirty="0" err="1">
                <a:solidFill>
                  <a:schemeClr val="bg1"/>
                </a:solidFill>
                <a:latin typeface="Consolas" panose="020B0609020204030204" pitchFamily="49" charset="0"/>
              </a:rPr>
              <a:t>,</a:t>
            </a:r>
            <a:r>
              <a:rPr lang="en-US" sz="2800" dirty="0" err="1">
                <a:solidFill>
                  <a:srgbClr val="A31515"/>
                </a:solidFill>
                <a:latin typeface="Consolas" panose="020B0609020204030204" pitchFamily="49" charset="0"/>
              </a:rPr>
              <a:t>'a'</a:t>
            </a:r>
            <a:r>
              <a:rPr lang="en-US" sz="2800" dirty="0" err="1">
                <a:solidFill>
                  <a:schemeClr val="bg1"/>
                </a:solidFill>
                <a:latin typeface="Consolas" panose="020B0609020204030204" pitchFamily="49" charset="0"/>
              </a:rPr>
              <a:t>,</a:t>
            </a:r>
            <a:r>
              <a:rPr lang="en-US" sz="2800" dirty="0" err="1">
                <a:solidFill>
                  <a:srgbClr val="A31515"/>
                </a:solidFill>
                <a:latin typeface="Consolas" panose="020B0609020204030204" pitchFamily="49" charset="0"/>
              </a:rPr>
              <a:t>'n</a:t>
            </a:r>
            <a:r>
              <a:rPr lang="en-US" sz="2800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};</a:t>
            </a:r>
            <a:endParaRPr lang="bg-BG" sz="2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4921" y="5263020"/>
            <a:ext cx="118621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Недопустимо е инициализирането да бъде направено в хода на програмата</a:t>
            </a:r>
            <a:endParaRPr lang="en-US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след декларацията!!!</a:t>
            </a:r>
            <a:endParaRPr lang="bg-BG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8764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78569" y="1690688"/>
            <a:ext cx="1070833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 smtClean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char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onsolas" panose="020B0609020204030204" pitchFamily="49" charset="0"/>
              </a:rPr>
              <a:t>spaceString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 [] = </a:t>
            </a:r>
            <a:r>
              <a:rPr lang="en-US" sz="2400" dirty="0">
                <a:solidFill>
                  <a:srgbClr val="A31515"/>
                </a:solidFill>
                <a:latin typeface="Consolas" panose="020B0609020204030204" pitchFamily="49" charset="0"/>
              </a:rPr>
              <a:t>" "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char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onsolas" panose="020B0609020204030204" pitchFamily="49" charset="0"/>
              </a:rPr>
              <a:t>helloWorld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[] = </a:t>
            </a:r>
            <a:r>
              <a:rPr lang="en-US" sz="2400" dirty="0">
                <a:solidFill>
                  <a:srgbClr val="A31515"/>
                </a:solidFill>
                <a:latin typeface="Consolas" panose="020B0609020204030204" pitchFamily="49" charset="0"/>
              </a:rPr>
              <a:t>"Hello World"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char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onsolas" panose="020B0609020204030204" pitchFamily="49" charset="0"/>
              </a:rPr>
              <a:t>svetlozar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[] = </a:t>
            </a:r>
            <a:r>
              <a:rPr lang="en-US" sz="2400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bg-BG" sz="2400" dirty="0">
                <a:solidFill>
                  <a:srgbClr val="A31515"/>
                </a:solidFill>
                <a:latin typeface="Consolas" panose="020B0609020204030204" pitchFamily="49" charset="0"/>
              </a:rPr>
              <a:t>Светлозар"</a:t>
            </a:r>
            <a:r>
              <a:rPr lang="bg-BG" sz="2400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char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onsolas" panose="020B0609020204030204" pitchFamily="49" charset="0"/>
              </a:rPr>
              <a:t>num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 [] = </a:t>
            </a:r>
            <a:r>
              <a:rPr lang="en-US" sz="2400" dirty="0">
                <a:solidFill>
                  <a:srgbClr val="A31515"/>
                </a:solidFill>
                <a:latin typeface="Consolas" panose="020B0609020204030204" pitchFamily="49" charset="0"/>
              </a:rPr>
              <a:t>"1436"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char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onsolas" panose="020B0609020204030204" pitchFamily="49" charset="0"/>
              </a:rPr>
              <a:t>shlokavica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 [] = </a:t>
            </a:r>
            <a:r>
              <a:rPr lang="en-US" sz="2400" dirty="0">
                <a:solidFill>
                  <a:srgbClr val="A31515"/>
                </a:solidFill>
                <a:latin typeface="Consolas" panose="020B0609020204030204" pitchFamily="49" charset="0"/>
              </a:rPr>
              <a:t>"sjdfnsdjfn23123_ 1 2 5 .-( "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char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onsolas" panose="020B0609020204030204" pitchFamily="49" charset="0"/>
              </a:rPr>
              <a:t>someSymbols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[] =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A31515"/>
                </a:solidFill>
                <a:latin typeface="Consolas" panose="020B0609020204030204" pitchFamily="49" charset="0"/>
              </a:rPr>
              <a:t>"¥</a:t>
            </a:r>
            <a:r>
              <a:rPr lang="en-US" sz="24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►▫♥█☻</a:t>
            </a:r>
            <a:r>
              <a:rPr lang="ar-AE" sz="24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ﺶ</a:t>
            </a:r>
            <a:r>
              <a:rPr lang="bg-BG" sz="24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bg-BG" sz="24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  <a:endParaRPr lang="bg-BG" sz="2400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Cloud Callout 3"/>
          <p:cNvSpPr/>
          <p:nvPr/>
        </p:nvSpPr>
        <p:spPr>
          <a:xfrm rot="493350">
            <a:off x="9791427" y="3026052"/>
            <a:ext cx="1595106" cy="1473359"/>
          </a:xfrm>
          <a:prstGeom prst="cloudCallout">
            <a:avLst>
              <a:gd name="adj1" fmla="val -43984"/>
              <a:gd name="adj2" fmla="val 62877"/>
            </a:avLst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>
                <a:solidFill>
                  <a:schemeClr val="tx1"/>
                </a:solidFill>
              </a:rPr>
              <a:t>Две черти вместо една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bg-BG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78569" y="5107008"/>
            <a:ext cx="108425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char</a:t>
            </a:r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directory</a:t>
            </a:r>
            <a:r>
              <a:rPr lang="ru-RU" sz="2400" dirty="0">
                <a:solidFill>
                  <a:schemeClr val="bg1"/>
                </a:solidFill>
                <a:latin typeface="Consolas" panose="020B0609020204030204" pitchFamily="49" charset="0"/>
              </a:rPr>
              <a:t>[] = </a:t>
            </a:r>
            <a:r>
              <a:rPr lang="ru-RU" sz="2400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sz="2400" dirty="0">
                <a:solidFill>
                  <a:srgbClr val="A31515"/>
                </a:solidFill>
                <a:latin typeface="Consolas" panose="020B0609020204030204" pitchFamily="49" charset="0"/>
              </a:rPr>
              <a:t>D:\\Programs\\Ebook Reader\\translations</a:t>
            </a:r>
            <a:r>
              <a:rPr lang="ru-RU" sz="2400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ru-RU" sz="2400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  <a:endParaRPr lang="bg-BG" sz="2400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78569" y="4605903"/>
            <a:ext cx="93111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char</a:t>
            </a:r>
            <a:r>
              <a:rPr lang="ru-RU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latin typeface="Consolas" panose="020B0609020204030204" pitchFamily="49" charset="0"/>
              </a:rPr>
              <a:t>specialSymbols[] = </a:t>
            </a:r>
            <a:r>
              <a:rPr lang="ru-RU" sz="2400" dirty="0">
                <a:solidFill>
                  <a:srgbClr val="A31515"/>
                </a:solidFill>
                <a:latin typeface="Consolas" panose="020B0609020204030204" pitchFamily="49" charset="0"/>
              </a:rPr>
              <a:t>"Това е наклонена черта \\"</a:t>
            </a:r>
            <a:r>
              <a:rPr lang="ru-RU" sz="2400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  <a:endParaRPr lang="bg-BG" sz="2400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8569" y="1690688"/>
            <a:ext cx="44326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char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onsolas" panose="020B0609020204030204" pitchFamily="49" charset="0"/>
              </a:rPr>
              <a:t>emptyString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 [] = </a:t>
            </a:r>
            <a:r>
              <a:rPr lang="en-US" sz="2400" dirty="0">
                <a:solidFill>
                  <a:srgbClr val="A31515"/>
                </a:solidFill>
                <a:latin typeface="Consolas" panose="020B0609020204030204" pitchFamily="49" charset="0"/>
              </a:rPr>
              <a:t>""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366472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4" grpId="0" animBg="1"/>
      <p:bldP spid="2" grpId="0"/>
      <p:bldP spid="3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745484"/>
              </p:ext>
            </p:extLst>
          </p:nvPr>
        </p:nvGraphicFramePr>
        <p:xfrm>
          <a:off x="4186222" y="1948017"/>
          <a:ext cx="3819556" cy="370872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954889">
                  <a:extLst>
                    <a:ext uri="{9D8B030D-6E8A-4147-A177-3AD203B41FA5}">
                      <a16:colId xmlns:a16="http://schemas.microsoft.com/office/drawing/2014/main" val="1360016885"/>
                    </a:ext>
                  </a:extLst>
                </a:gridCol>
                <a:gridCol w="954889">
                  <a:extLst>
                    <a:ext uri="{9D8B030D-6E8A-4147-A177-3AD203B41FA5}">
                      <a16:colId xmlns:a16="http://schemas.microsoft.com/office/drawing/2014/main" val="2629990811"/>
                    </a:ext>
                  </a:extLst>
                </a:gridCol>
                <a:gridCol w="954889">
                  <a:extLst>
                    <a:ext uri="{9D8B030D-6E8A-4147-A177-3AD203B41FA5}">
                      <a16:colId xmlns:a16="http://schemas.microsoft.com/office/drawing/2014/main" val="653130057"/>
                    </a:ext>
                  </a:extLst>
                </a:gridCol>
                <a:gridCol w="954889">
                  <a:extLst>
                    <a:ext uri="{9D8B030D-6E8A-4147-A177-3AD203B41FA5}">
                      <a16:colId xmlns:a16="http://schemas.microsoft.com/office/drawing/2014/main" val="4228286801"/>
                    </a:ext>
                  </a:extLst>
                </a:gridCol>
              </a:tblGrid>
              <a:tr h="419125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Dec</a:t>
                      </a:r>
                      <a:endParaRPr lang="bg-BG" sz="2800" dirty="0">
                        <a:solidFill>
                          <a:schemeClr val="bg1"/>
                        </a:solidFill>
                      </a:endParaRPr>
                    </a:p>
                  </a:txBody>
                  <a:tcPr marL="103099" marR="103099" marT="51549" marB="51549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bg1"/>
                          </a:solidFill>
                        </a:rPr>
                        <a:t>Chr</a:t>
                      </a:r>
                      <a:endParaRPr lang="bg-BG" sz="2800" dirty="0">
                        <a:solidFill>
                          <a:schemeClr val="bg1"/>
                        </a:solidFill>
                      </a:endParaRPr>
                    </a:p>
                  </a:txBody>
                  <a:tcPr marL="103099" marR="103099" marT="51549" marB="51549"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Dec</a:t>
                      </a:r>
                      <a:endParaRPr lang="bg-BG" sz="2800" dirty="0">
                        <a:solidFill>
                          <a:schemeClr val="bg1"/>
                        </a:solidFill>
                      </a:endParaRPr>
                    </a:p>
                  </a:txBody>
                  <a:tcPr marL="103099" marR="103099" marT="51549" marB="51549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bg1"/>
                          </a:solidFill>
                        </a:rPr>
                        <a:t>Chr</a:t>
                      </a:r>
                      <a:endParaRPr lang="bg-BG" sz="2800" dirty="0">
                        <a:solidFill>
                          <a:schemeClr val="bg1"/>
                        </a:solidFill>
                      </a:endParaRPr>
                    </a:p>
                  </a:txBody>
                  <a:tcPr marL="103099" marR="103099" marT="51549" marB="51549"/>
                </a:tc>
                <a:extLst>
                  <a:ext uri="{0D108BD9-81ED-4DB2-BD59-A6C34878D82A}">
                    <a16:rowId xmlns:a16="http://schemas.microsoft.com/office/drawing/2014/main" val="2532063232"/>
                  </a:ext>
                </a:extLst>
              </a:tr>
              <a:tr h="419125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64</a:t>
                      </a:r>
                      <a:endParaRPr lang="bg-BG" sz="2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103099" marR="103099" marT="51549" marB="51549"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@</a:t>
                      </a:r>
                      <a:endParaRPr lang="bg-BG" sz="2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103099" marR="103099" marT="51549" marB="51549"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96</a:t>
                      </a:r>
                      <a:endParaRPr lang="bg-BG" sz="2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103099" marR="103099" marT="51549" marB="51549"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`</a:t>
                      </a:r>
                      <a:endParaRPr lang="bg-BG" sz="2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103099" marR="103099" marT="51549" marB="51549"/>
                </a:tc>
                <a:extLst>
                  <a:ext uri="{0D108BD9-81ED-4DB2-BD59-A6C34878D82A}">
                    <a16:rowId xmlns:a16="http://schemas.microsoft.com/office/drawing/2014/main" val="2674957508"/>
                  </a:ext>
                </a:extLst>
              </a:tr>
              <a:tr h="419125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65</a:t>
                      </a:r>
                      <a:endParaRPr lang="bg-BG" sz="2800" dirty="0">
                        <a:solidFill>
                          <a:schemeClr val="bg1"/>
                        </a:solidFill>
                      </a:endParaRPr>
                    </a:p>
                  </a:txBody>
                  <a:tcPr marL="103099" marR="103099" marT="51549" marB="51549"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bg-BG" sz="2800" dirty="0">
                        <a:solidFill>
                          <a:schemeClr val="bg1"/>
                        </a:solidFill>
                      </a:endParaRPr>
                    </a:p>
                  </a:txBody>
                  <a:tcPr marL="103099" marR="103099" marT="51549" marB="51549"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97</a:t>
                      </a:r>
                      <a:endParaRPr lang="bg-BG" sz="2800" dirty="0">
                        <a:solidFill>
                          <a:schemeClr val="bg1"/>
                        </a:solidFill>
                      </a:endParaRPr>
                    </a:p>
                  </a:txBody>
                  <a:tcPr marL="103099" marR="103099" marT="51549" marB="51549"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bg-BG" sz="2800" dirty="0">
                        <a:solidFill>
                          <a:schemeClr val="bg1"/>
                        </a:solidFill>
                      </a:endParaRPr>
                    </a:p>
                  </a:txBody>
                  <a:tcPr marL="103099" marR="103099" marT="51549" marB="51549"/>
                </a:tc>
                <a:extLst>
                  <a:ext uri="{0D108BD9-81ED-4DB2-BD59-A6C34878D82A}">
                    <a16:rowId xmlns:a16="http://schemas.microsoft.com/office/drawing/2014/main" val="616344291"/>
                  </a:ext>
                </a:extLst>
              </a:tr>
              <a:tr h="419125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66</a:t>
                      </a:r>
                      <a:endParaRPr lang="bg-BG" sz="2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103099" marR="103099" marT="51549" marB="51549"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bg-BG" sz="2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103099" marR="103099" marT="51549" marB="51549"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98</a:t>
                      </a:r>
                      <a:endParaRPr lang="bg-BG" sz="2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103099" marR="103099" marT="51549" marB="51549"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bg-BG" sz="2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103099" marR="103099" marT="51549" marB="51549"/>
                </a:tc>
                <a:extLst>
                  <a:ext uri="{0D108BD9-81ED-4DB2-BD59-A6C34878D82A}">
                    <a16:rowId xmlns:a16="http://schemas.microsoft.com/office/drawing/2014/main" val="3247905548"/>
                  </a:ext>
                </a:extLst>
              </a:tr>
              <a:tr h="419125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67</a:t>
                      </a:r>
                      <a:endParaRPr lang="bg-BG" sz="2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103099" marR="103099" marT="51549" marB="51549"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bg-BG" sz="2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103099" marR="103099" marT="51549" marB="51549"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99</a:t>
                      </a:r>
                      <a:endParaRPr lang="bg-BG" sz="2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103099" marR="103099" marT="51549" marB="51549"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bg-BG" sz="2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103099" marR="103099" marT="51549" marB="51549"/>
                </a:tc>
                <a:extLst>
                  <a:ext uri="{0D108BD9-81ED-4DB2-BD59-A6C34878D82A}">
                    <a16:rowId xmlns:a16="http://schemas.microsoft.com/office/drawing/2014/main" val="1985716664"/>
                  </a:ext>
                </a:extLst>
              </a:tr>
              <a:tr h="419125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68</a:t>
                      </a:r>
                      <a:endParaRPr lang="bg-BG" sz="2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103099" marR="103099" marT="51549" marB="51549"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bg-BG" sz="2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103099" marR="103099" marT="51549" marB="51549"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100</a:t>
                      </a:r>
                      <a:endParaRPr lang="bg-BG" sz="2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103099" marR="103099" marT="51549" marB="51549"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bg-BG" sz="2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103099" marR="103099" marT="51549" marB="51549"/>
                </a:tc>
                <a:extLst>
                  <a:ext uri="{0D108BD9-81ED-4DB2-BD59-A6C34878D82A}">
                    <a16:rowId xmlns:a16="http://schemas.microsoft.com/office/drawing/2014/main" val="3854929632"/>
                  </a:ext>
                </a:extLst>
              </a:tr>
              <a:tr h="419125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69</a:t>
                      </a:r>
                      <a:endParaRPr lang="bg-BG" sz="2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103099" marR="103099" marT="51549" marB="51549"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bg-BG" sz="2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103099" marR="103099" marT="51549" marB="51549"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101</a:t>
                      </a:r>
                      <a:endParaRPr lang="bg-BG" sz="2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103099" marR="103099" marT="51549" marB="51549"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bg-BG" sz="2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103099" marR="103099" marT="51549" marB="51549"/>
                </a:tc>
                <a:extLst>
                  <a:ext uri="{0D108BD9-81ED-4DB2-BD59-A6C34878D82A}">
                    <a16:rowId xmlns:a16="http://schemas.microsoft.com/office/drawing/2014/main" val="2560211526"/>
                  </a:ext>
                </a:extLst>
              </a:tr>
            </a:tbl>
          </a:graphicData>
        </a:graphic>
      </p:graphicFrame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ASCII </a:t>
            </a:r>
            <a:r>
              <a:rPr lang="bg-BG" dirty="0">
                <a:solidFill>
                  <a:schemeClr val="bg1"/>
                </a:solidFill>
              </a:rPr>
              <a:t>таблицата със символите</a:t>
            </a:r>
          </a:p>
        </p:txBody>
      </p:sp>
    </p:spTree>
    <p:extLst>
      <p:ext uri="{BB962C8B-B14F-4D97-AF65-F5344CB8AC3E}">
        <p14:creationId xmlns:p14="http://schemas.microsoft.com/office/powerpoint/2010/main" val="36547830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Въвеждане на низ от клавиатурата</a:t>
            </a:r>
            <a:endParaRPr lang="bg-B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1690688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char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Consolas" panose="020B0609020204030204" pitchFamily="49" charset="0"/>
              </a:rPr>
              <a:t>name[20];</a:t>
            </a:r>
          </a:p>
          <a:p>
            <a:r>
              <a:rPr lang="en-US" sz="2800" dirty="0">
                <a:solidFill>
                  <a:schemeClr val="bg1"/>
                </a:solidFill>
                <a:latin typeface="Consolas" panose="020B0609020204030204" pitchFamily="49" charset="0"/>
              </a:rPr>
              <a:t>cin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008080"/>
                </a:solidFill>
                <a:latin typeface="Consolas" panose="020B0609020204030204" pitchFamily="49" charset="0"/>
              </a:rPr>
              <a:t>&gt;&gt;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Consolas" panose="020B0609020204030204" pitchFamily="49" charset="0"/>
              </a:rPr>
              <a:t>name;</a:t>
            </a:r>
            <a:endParaRPr lang="bg-BG" sz="2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94150" y="4819874"/>
            <a:ext cx="100037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Предвидете място за символа, указващ край на низа!!!</a:t>
            </a:r>
            <a:endParaRPr lang="bg-BG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141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Извеждане на низ на конзолата</a:t>
            </a:r>
            <a:endParaRPr lang="bg-B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2147800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char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printBackSlash</a:t>
            </a:r>
            <a:r>
              <a:rPr lang="en-US" sz="24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[2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] = </a:t>
            </a:r>
            <a:r>
              <a:rPr lang="en-US" sz="24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"\\"</a:t>
            </a:r>
            <a:r>
              <a:rPr lang="en-US" sz="24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  <a:endParaRPr lang="bg-BG" sz="24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en-US" sz="2400" dirty="0" err="1">
                <a:solidFill>
                  <a:schemeClr val="bg1"/>
                </a:solidFill>
                <a:latin typeface="Consolas" panose="020B0609020204030204" pitchFamily="49" charset="0"/>
              </a:rPr>
              <a:t>cout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printBackSlash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onsolas" panose="020B0609020204030204" pitchFamily="49" charset="0"/>
              </a:rPr>
              <a:t>endl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  <a:endParaRPr lang="bg-BG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4801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677</TotalTime>
  <Words>1142</Words>
  <Application>Microsoft Office PowerPoint</Application>
  <PresentationFormat>Widescreen</PresentationFormat>
  <Paragraphs>256</Paragraphs>
  <Slides>17</Slides>
  <Notes>14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Consolas</vt:lpstr>
      <vt:lpstr>Times New Roman</vt:lpstr>
      <vt:lpstr>Office Theme</vt:lpstr>
      <vt:lpstr>Символни низове в C++</vt:lpstr>
      <vt:lpstr>PowerPoint Presentation</vt:lpstr>
      <vt:lpstr>PowerPoint Presentation</vt:lpstr>
      <vt:lpstr>Декларация</vt:lpstr>
      <vt:lpstr>Грешно инициализиране</vt:lpstr>
      <vt:lpstr>PowerPoint Presentation</vt:lpstr>
      <vt:lpstr>ASCII таблицата със символите</vt:lpstr>
      <vt:lpstr>Въвеждане на низ от клавиатурата</vt:lpstr>
      <vt:lpstr>Извеждане на низ на конзолата</vt:lpstr>
      <vt:lpstr>Достъп до отделен елемент на низ</vt:lpstr>
      <vt:lpstr>Допустими операции</vt:lpstr>
      <vt:lpstr>Вградени функции за работа с низове</vt:lpstr>
      <vt:lpstr>Намиране дължина на низ</vt:lpstr>
      <vt:lpstr>Въвеждане на низ</vt:lpstr>
      <vt:lpstr>Копиране на един низ в друг</vt:lpstr>
      <vt:lpstr>Сравняване на два низа</vt:lpstr>
      <vt:lpstr>Какво научихте до тук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Символни низове в C++</dc:title>
  <dc:creator>Svetlozar Kosev</dc:creator>
  <cp:lastModifiedBy>Svetlozar Kosev</cp:lastModifiedBy>
  <cp:revision>388</cp:revision>
  <dcterms:created xsi:type="dcterms:W3CDTF">2017-05-05T10:20:49Z</dcterms:created>
  <dcterms:modified xsi:type="dcterms:W3CDTF">2017-05-12T20:36:48Z</dcterms:modified>
</cp:coreProperties>
</file>