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9"/>
  </p:notesMasterIdLst>
  <p:sldIdLst>
    <p:sldId id="256" r:id="rId2"/>
    <p:sldId id="262" r:id="rId3"/>
    <p:sldId id="263" r:id="rId4"/>
    <p:sldId id="261" r:id="rId5"/>
    <p:sldId id="265" r:id="rId6"/>
    <p:sldId id="258" r:id="rId7"/>
    <p:sldId id="259" r:id="rId8"/>
    <p:sldId id="264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22" autoAdjust="0"/>
  </p:normalViewPr>
  <p:slideViewPr>
    <p:cSldViewPr snapToGrid="0">
      <p:cViewPr varScale="1">
        <p:scale>
          <a:sx n="87" d="100"/>
          <a:sy n="87" d="100"/>
        </p:scale>
        <p:origin x="15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BCF7A-927C-4D42-B4D8-C4699C79427A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39A05-E8D7-4ED2-973E-7CE4630468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438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Добър ден, днешният</a:t>
            </a:r>
            <a:r>
              <a:rPr lang="bg-BG" baseline="0" dirty="0" smtClean="0"/>
              <a:t> урок ще бъде за низове в езика </a:t>
            </a:r>
            <a:r>
              <a:rPr lang="en-US" baseline="0" dirty="0" smtClean="0"/>
              <a:t>C++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6613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Може да се извършват операции над отделни символи</a:t>
            </a:r>
            <a:r>
              <a:rPr lang="bg-BG" baseline="0" dirty="0" smtClean="0"/>
              <a:t> от низ. Тези операции трябва да са допустими за базовия тип – </a:t>
            </a:r>
            <a:r>
              <a:rPr lang="en-US" baseline="0" dirty="0" smtClean="0"/>
              <a:t>char. </a:t>
            </a:r>
            <a:r>
              <a:rPr lang="bg-BG" baseline="0" dirty="0" smtClean="0"/>
              <a:t>Задачите на страница 128 демонстрират такива операции.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959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При многократна употреба на определени</a:t>
            </a:r>
            <a:r>
              <a:rPr lang="bg-BG" baseline="0" dirty="0" smtClean="0"/>
              <a:t> действия с низове са вградени някои функции, с които може да се извършват тези действия.</a:t>
            </a:r>
            <a:r>
              <a:rPr lang="en-US" baseline="0" dirty="0" smtClean="0"/>
              <a:t> </a:t>
            </a:r>
            <a:r>
              <a:rPr lang="bg-BG" baseline="0" dirty="0" smtClean="0"/>
              <a:t>Използването им изисква включването на библиотеката </a:t>
            </a:r>
            <a:r>
              <a:rPr lang="en-US" baseline="0" dirty="0" err="1" smtClean="0"/>
              <a:t>string.h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5307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cin.getline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bg-BG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осъществява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връзка с клавиатурата</a:t>
            </a:r>
          </a:p>
          <a:p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Брой символи – цяло число</a:t>
            </a:r>
            <a:endParaRPr lang="en-US" sz="1200" baseline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bg-BG" sz="1200" baseline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Символ е произволен символ</a:t>
            </a:r>
          </a:p>
          <a:p>
            <a:endParaRPr lang="bg-BG" sz="1200" baseline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Ако въведем повече символи от толкова, колкото са оказани </a:t>
            </a:r>
            <a:r>
              <a:rPr lang="bg-BG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бройСимволи</a:t>
            </a:r>
            <a:r>
              <a:rPr lang="bg-BG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,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то те няма да се запишат, ще се реят нейде в пространството.</a:t>
            </a:r>
            <a:endParaRPr lang="en-US" sz="1200" baseline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bg-BG" sz="1200" baseline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Ако сме указали </a:t>
            </a:r>
            <a:r>
              <a:rPr lang="en-US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‘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символ</a:t>
            </a:r>
            <a:r>
              <a:rPr lang="en-US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’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ще бъдат въведени само символите преди първото му срещане. Параметърът </a:t>
            </a:r>
            <a:r>
              <a:rPr lang="en-US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‘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символ</a:t>
            </a:r>
            <a:r>
              <a:rPr lang="en-US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’</a:t>
            </a:r>
            <a:r>
              <a:rPr lang="bg-BG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не е задължително да се указва. Когато не е указан по подразбиране се приема, че това е символът </a:t>
            </a:r>
            <a:r>
              <a:rPr lang="en-US" sz="1200" baseline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\n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9232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Това се прави символ по символ.</a:t>
            </a:r>
          </a:p>
          <a:p>
            <a:r>
              <a:rPr lang="bg-BG" dirty="0" smtClean="0"/>
              <a:t>Копира низ2</a:t>
            </a:r>
            <a:r>
              <a:rPr lang="bg-BG" baseline="0" dirty="0" smtClean="0"/>
              <a:t> в низ1. Дължината на низ1 &gt;= низ2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n </a:t>
            </a:r>
            <a:r>
              <a:rPr lang="bg-BG" baseline="0" dirty="0" smtClean="0"/>
              <a:t>цяло + число</a:t>
            </a:r>
          </a:p>
          <a:p>
            <a:r>
              <a:rPr lang="bg-BG" baseline="0" dirty="0" smtClean="0"/>
              <a:t>Копира първите </a:t>
            </a:r>
            <a:r>
              <a:rPr lang="en-US" baseline="0" dirty="0" smtClean="0"/>
              <a:t>n </a:t>
            </a:r>
            <a:r>
              <a:rPr lang="bg-BG" baseline="0" dirty="0" smtClean="0"/>
              <a:t>брой символи от </a:t>
            </a:r>
            <a:r>
              <a:rPr lang="bg-BG" dirty="0" smtClean="0"/>
              <a:t>низ2</a:t>
            </a:r>
            <a:r>
              <a:rPr lang="bg-BG" baseline="0" dirty="0" smtClean="0"/>
              <a:t> в низ1.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0101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Извършва се символ по символ,</a:t>
            </a:r>
            <a:r>
              <a:rPr lang="bg-BG" baseline="0" dirty="0" smtClean="0"/>
              <a:t> до срещане на разлика. Сравнението се нарича лексикографско.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945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</a:t>
            </a:r>
            <a:r>
              <a:rPr lang="bg-BG" baseline="0" dirty="0" smtClean="0"/>
              <a:t> какво ще говоря днес</a:t>
            </a:r>
            <a:endParaRPr lang="en-US" baseline="0" dirty="0" smtClean="0"/>
          </a:p>
          <a:p>
            <a:r>
              <a:rPr lang="en-US" baseline="0" dirty="0" smtClean="0"/>
              <a:t>….</a:t>
            </a:r>
            <a:endParaRPr lang="bg-BG" baseline="0" dirty="0" smtClean="0"/>
          </a:p>
          <a:p>
            <a:r>
              <a:rPr lang="bg-BG" baseline="0" dirty="0" smtClean="0"/>
              <a:t>Вградени функции за работа с тях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01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aseline="0" dirty="0" smtClean="0"/>
              <a:t>В предния урок сте учили за масиви.</a:t>
            </a:r>
            <a:br>
              <a:rPr lang="bg-BG" baseline="0" dirty="0" smtClean="0"/>
            </a:br>
            <a:r>
              <a:rPr lang="bg-BG" baseline="0" dirty="0" smtClean="0"/>
              <a:t>Низът е масив, чиито елементи са задължително от символен тип.</a:t>
            </a:r>
            <a:br>
              <a:rPr lang="bg-BG" baseline="0" dirty="0" smtClean="0"/>
            </a:br>
            <a:endParaRPr lang="bg-BG" baseline="0" dirty="0" smtClean="0"/>
          </a:p>
          <a:p>
            <a:r>
              <a:rPr lang="bg-BG" baseline="0" dirty="0" smtClean="0"/>
              <a:t>Ето таблица с размерите на типовете данни в С++</a:t>
            </a:r>
            <a:endParaRPr lang="bg-BG" dirty="0" smtClean="0"/>
          </a:p>
          <a:p>
            <a:r>
              <a:rPr lang="bg-BG" dirty="0" smtClean="0"/>
              <a:t>Виждаме, че размерът на един</a:t>
            </a:r>
            <a:r>
              <a:rPr lang="bg-BG" baseline="0" dirty="0" smtClean="0"/>
              <a:t> символ е 1 байт или 8 бита. </a:t>
            </a:r>
          </a:p>
          <a:p>
            <a:endParaRPr lang="bg-BG" baseline="0" dirty="0" smtClean="0"/>
          </a:p>
          <a:p>
            <a:r>
              <a:rPr lang="bg-BG" baseline="0" dirty="0" smtClean="0"/>
              <a:t>Как се записват низове в С++? - &gt; </a:t>
            </a:r>
            <a:r>
              <a:rPr lang="en-US" baseline="0" dirty="0" smtClean="0"/>
              <a:t>next slide</a:t>
            </a:r>
            <a:endParaRPr lang="bg-BG" baseline="0" dirty="0" smtClean="0"/>
          </a:p>
          <a:p>
            <a:endParaRPr lang="bg-BG" baseline="0" dirty="0" smtClean="0"/>
          </a:p>
          <a:p>
            <a:r>
              <a:rPr lang="bg-BG" baseline="0" dirty="0" smtClean="0"/>
              <a:t>// не - Ако низът съдържа 9 символа, размерът му ще е 10 байта!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790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aseline="0" dirty="0" smtClean="0"/>
              <a:t>Използва се ключова дума </a:t>
            </a:r>
            <a:r>
              <a:rPr lang="en-US" baseline="0" dirty="0" smtClean="0"/>
              <a:t>char </a:t>
            </a:r>
            <a:r>
              <a:rPr lang="bg-BG" baseline="0" dirty="0" smtClean="0"/>
              <a:t>последвана от името на низа и след това в квадратни скоби дължината на низа и естествено </a:t>
            </a:r>
            <a:r>
              <a:rPr lang="en-US" baseline="0" dirty="0" smtClean="0"/>
              <a:t>;</a:t>
            </a:r>
            <a:r>
              <a:rPr lang="bg-BG" baseline="0" dirty="0" smtClean="0"/>
              <a:t> накрая, за да може компилаторът да разбере че това е край на реда и да започне да компилира следващия ред</a:t>
            </a:r>
            <a:br>
              <a:rPr lang="bg-BG" baseline="0" dirty="0" smtClean="0"/>
            </a:br>
            <a:r>
              <a:rPr lang="bg-BG" baseline="0" dirty="0" smtClean="0"/>
              <a:t/>
            </a:r>
            <a:br>
              <a:rPr lang="bg-BG" baseline="0" dirty="0" smtClean="0"/>
            </a:br>
            <a:r>
              <a:rPr lang="bg-BG" baseline="0" dirty="0" smtClean="0"/>
              <a:t>дължината…</a:t>
            </a:r>
            <a:br>
              <a:rPr lang="bg-BG" baseline="0" dirty="0" smtClean="0"/>
            </a:br>
            <a:r>
              <a:rPr lang="bg-BG" baseline="0" dirty="0" smtClean="0"/>
              <a:t/>
            </a:r>
            <a:br>
              <a:rPr lang="bg-BG" baseline="0" dirty="0" smtClean="0"/>
            </a:br>
            <a:r>
              <a:rPr lang="bg-BG" baseline="0" dirty="0" smtClean="0"/>
              <a:t>Инициализацията на низове се извършва по следните начини:</a:t>
            </a:r>
            <a:br>
              <a:rPr lang="bg-BG" baseline="0" dirty="0" smtClean="0"/>
            </a:br>
            <a:r>
              <a:rPr lang="bg-BG" baseline="0" dirty="0" smtClean="0"/>
              <a:t/>
            </a:r>
            <a:br>
              <a:rPr lang="bg-BG" baseline="0" dirty="0" smtClean="0"/>
            </a:br>
            <a:r>
              <a:rPr lang="bg-BG" baseline="0" dirty="0" smtClean="0"/>
              <a:t>1) Чрез последователно записване на елементите на низа във къдрави скоби, заградени в апострофи и разделени със запетая: //</a:t>
            </a:r>
            <a:r>
              <a:rPr lang="en-US" baseline="0" dirty="0" smtClean="0"/>
              <a:t>char name2[10]</a:t>
            </a:r>
            <a:r>
              <a:rPr lang="bg-BG" baseline="0" dirty="0" smtClean="0"/>
              <a:t/>
            </a:r>
            <a:br>
              <a:rPr lang="bg-BG" baseline="0" dirty="0" smtClean="0"/>
            </a:br>
            <a:r>
              <a:rPr lang="en-US" baseline="0" dirty="0" smtClean="0"/>
              <a:t>Svetlozar </a:t>
            </a:r>
            <a:r>
              <a:rPr lang="bg-BG" baseline="0" dirty="0" smtClean="0"/>
              <a:t>съдържа 9 символа затова в декларацията на дължината изписваме числото 10</a:t>
            </a:r>
            <a:r>
              <a:rPr lang="en-US" baseline="0" dirty="0" smtClean="0"/>
              <a:t> </a:t>
            </a:r>
            <a:r>
              <a:rPr lang="bg-BG" baseline="0" dirty="0" smtClean="0"/>
              <a:t>трябва да предвидим място за </a:t>
            </a:r>
            <a:r>
              <a:rPr lang="en-US" baseline="0" dirty="0" smtClean="0"/>
              <a:t>\0</a:t>
            </a:r>
            <a:endParaRPr lang="bg-BG" baseline="0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bg-BG" baseline="0" dirty="0" smtClean="0"/>
              <a:t>Ако дължината на низа е по-голяма от броя на символите, то всички след последния символ се запълват с </a:t>
            </a:r>
            <a:r>
              <a:rPr lang="en-US" baseline="0" dirty="0" smtClean="0"/>
              <a:t>‘\0’</a:t>
            </a:r>
            <a:r>
              <a:rPr lang="bg-BG" baseline="0" dirty="0" smtClean="0"/>
              <a:t/>
            </a:r>
            <a:br>
              <a:rPr lang="bg-BG" baseline="0" dirty="0" smtClean="0"/>
            </a:b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2) </a:t>
            </a:r>
            <a:r>
              <a:rPr lang="bg-BG" baseline="0" dirty="0" smtClean="0"/>
              <a:t>Чрез задаване на  символите в кавички: </a:t>
            </a:r>
            <a:r>
              <a:rPr lang="en-US" baseline="0" dirty="0" smtClean="0"/>
              <a:t>//</a:t>
            </a:r>
            <a:r>
              <a:rPr lang="bg-BG" baseline="0" dirty="0" smtClean="0"/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name[10] =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"Svetlozar"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bg-BG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3) Без явно задаване дължината на низа. Тя</a:t>
            </a:r>
            <a:r>
              <a:rPr lang="bg-BG" baseline="0" dirty="0" smtClean="0"/>
              <a:t> се определя от броя символи зададени за инициализиране + 1 за край //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[] =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"Kosev"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bg-BG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bg-BG" dirty="0" smtClean="0"/>
          </a:p>
          <a:p>
            <a:r>
              <a:rPr lang="bg-BG" dirty="0" smtClean="0"/>
              <a:t> Може да не се задават символи например</a:t>
            </a:r>
            <a:r>
              <a:rPr lang="bg-BG" baseline="0" dirty="0" smtClean="0"/>
              <a:t> ако искаме низът да бъде въведен от потребителя</a:t>
            </a:r>
          </a:p>
          <a:p>
            <a:r>
              <a:rPr lang="bg-BG" baseline="0" dirty="0" smtClean="0"/>
              <a:t>В низа могат да се изписват цифри. Те също са символи.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bg-BG" baseline="0" dirty="0" smtClean="0"/>
              <a:t>Ето така се прави, а сега как не се прави.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773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81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“” – </a:t>
            </a:r>
            <a:r>
              <a:rPr lang="bg-BG" dirty="0" smtClean="0"/>
              <a:t>празен низ</a:t>
            </a:r>
            <a:r>
              <a:rPr lang="en-US" dirty="0" smtClean="0"/>
              <a:t>, </a:t>
            </a:r>
            <a:r>
              <a:rPr lang="bg-BG" dirty="0" smtClean="0"/>
              <a:t>защото не съдържа символи</a:t>
            </a:r>
          </a:p>
          <a:p>
            <a:r>
              <a:rPr lang="en-US" dirty="0" smtClean="0"/>
              <a:t>“   “ </a:t>
            </a:r>
            <a:r>
              <a:rPr lang="bg-BG" dirty="0" smtClean="0"/>
              <a:t> - разстояние</a:t>
            </a:r>
          </a:p>
          <a:p>
            <a:r>
              <a:rPr lang="en-US" dirty="0" smtClean="0"/>
              <a:t>Char symbols Win + R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charmap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bg-BG" dirty="0" smtClean="0"/>
              <a:t>Ако искате да изпишете наклонена черта</a:t>
            </a:r>
            <a:r>
              <a:rPr lang="bg-BG" baseline="0" dirty="0" smtClean="0"/>
              <a:t> изписвате две наклонени черти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799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aseline="0" dirty="0" smtClean="0"/>
              <a:t>Всеки символ има свой код в таблицата.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bg-BG" baseline="0" dirty="0" smtClean="0"/>
              <a:t>Ето например номера на главната буква А е 65 а на малката – 97. Има разлика между главни и малки букви. Ето защо сайтовете ви искат да имате главни и малки букви, цифри ,специални символи в паролите си.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4937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Въвеждат</a:t>
            </a:r>
            <a:r>
              <a:rPr lang="bg-BG" baseline="0" dirty="0" smtClean="0"/>
              <a:t> се символи от клавиатурата до натискане на клавиш за нов ред, табулация или до запълване на целия низ.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0800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Достъпът до</a:t>
            </a:r>
            <a:r>
              <a:rPr lang="bg-BG" baseline="0" dirty="0" smtClean="0"/>
              <a:t> отделен символ от низа е аналогичен на достъпа до елемент на масив, а именно чрез неговия индекс. Номерирането започва от 0.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39A05-E8D7-4ED2-973E-7CE4630468C8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684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999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03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157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334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4673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067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21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258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421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25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36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E3BA-9023-45E7-AA4B-765478D6460E}" type="datetimeFigureOut">
              <a:rPr lang="bg-BG" smtClean="0"/>
              <a:t>12.5.2017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25DBB-8EA7-4C90-BCD9-CD2DBFF2F70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582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Символни низове 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C++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185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Достъп до отделен елемент на низ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1693972"/>
            <a:ext cx="9688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"Svetlozar 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Kosev"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,s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3742" y="2247969"/>
            <a:ext cx="6629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s = name[7];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"s = name[7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] -&gt;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199" y="224796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name[0]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name[1]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name[2]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name[7]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name[14]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4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операции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6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да се извършват операции над отделни символи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Тези операции трябва да са допустими за тип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char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452" y="4819874"/>
            <a:ext cx="10172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Директни операции над цели низове не са допустими</a:t>
            </a:r>
            <a:r>
              <a:rPr lang="bg-BG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  <a:endParaRPr lang="bg-B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10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Вградени функции за работа с низове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36228" cy="205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Намиране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дължина на низ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Въвеждане на низ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Копиране на един низ в друг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Сравняване на два низа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6630" y="2444411"/>
            <a:ext cx="3930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28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string.h</a:t>
            </a:r>
            <a:r>
              <a:rPr lang="en-US" sz="2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bg-BG" sz="2800" dirty="0"/>
          </a:p>
        </p:txBody>
      </p:sp>
      <p:sp>
        <p:nvSpPr>
          <p:cNvPr id="8" name="Rectangle 7"/>
          <p:cNvSpPr/>
          <p:nvPr/>
        </p:nvSpPr>
        <p:spPr>
          <a:xfrm>
            <a:off x="6226630" y="195909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iostream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h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97027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Намиране дължина на 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477" y="4506789"/>
            <a:ext cx="10515600" cy="917575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</a:rPr>
              <a:t>Връща цяло число = дължината на низа.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41734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strlen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имеНаНиз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304" y="2347153"/>
            <a:ext cx="118651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a[] =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"hello"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"The string contains 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strlen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(a)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 elements"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9817769" y="5983706"/>
            <a:ext cx="2021305" cy="729916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Назад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3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 на 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9284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cin.getline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имеНаНиз,бройСимволи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7652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str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[5];</a:t>
            </a: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cin.getline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str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, 5);</a:t>
            </a: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str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9817769" y="5983706"/>
            <a:ext cx="2021305" cy="729916"/>
          </a:xfrm>
          <a:prstGeom prst="leftArrow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Назад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724135"/>
            <a:ext cx="886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cin.getline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имеНаНиз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бройСимволи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bg-BG" sz="2800" dirty="0">
                <a:solidFill>
                  <a:srgbClr val="A31515"/>
                </a:solidFill>
                <a:latin typeface="Consolas" panose="020B0609020204030204" pitchFamily="49" charset="0"/>
              </a:rPr>
              <a:t>'символ'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30997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niz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cin.getline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niz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, 10,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'@'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niz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37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Копиране на един низ в друг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7266" y="2009866"/>
            <a:ext cx="4942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strcpy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имеНаНиз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1,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имеНаНиз2);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1666" y="2009866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str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n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cpy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имеНаНиз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1,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имеНаНиз2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,n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67810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a[15],b[] 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"INFORMATIKA"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strcpy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(a, b);</a:t>
            </a:r>
          </a:p>
          <a:p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b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Consolas" panose="020B0609020204030204" pitchFamily="49" charset="0"/>
              </a:rPr>
              <a:t>endl;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9817769" y="5983706"/>
            <a:ext cx="2021305" cy="72991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Назад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9645" y="26890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a[15],b[]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"INFORMATIKA"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strncpy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(a, b, 4);</a:t>
            </a: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5400000">
            <a:off x="3369933" y="957775"/>
            <a:ext cx="628153" cy="1483236"/>
          </a:xfrm>
          <a:prstGeom prst="curved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5400000">
            <a:off x="8526088" y="954172"/>
            <a:ext cx="628153" cy="1483236"/>
          </a:xfrm>
          <a:prstGeom prst="curved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365" y="4973131"/>
            <a:ext cx="108672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>
                <a:solidFill>
                  <a:srgbClr val="FF0000"/>
                </a:solidFill>
              </a:rPr>
              <a:t>Чрез </a:t>
            </a:r>
            <a:r>
              <a:rPr lang="bg-BG" sz="2800" dirty="0" smtClean="0">
                <a:solidFill>
                  <a:srgbClr val="FF0000"/>
                </a:solidFill>
              </a:rPr>
              <a:t>оператор </a:t>
            </a:r>
            <a:r>
              <a:rPr lang="bg-BG" sz="2800" dirty="0">
                <a:solidFill>
                  <a:srgbClr val="FF0000"/>
                </a:solidFill>
              </a:rPr>
              <a:t>за присвояване не може да се реализира </a:t>
            </a:r>
            <a:r>
              <a:rPr lang="bg-BG" sz="2800" dirty="0" smtClean="0">
                <a:solidFill>
                  <a:srgbClr val="FF0000"/>
                </a:solidFill>
              </a:rPr>
              <a:t>присвояване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bg-BG" sz="2800" dirty="0" smtClean="0">
                <a:solidFill>
                  <a:srgbClr val="FF0000"/>
                </a:solidFill>
              </a:rPr>
              <a:t>стойността </a:t>
            </a:r>
            <a:r>
              <a:rPr lang="bg-BG" sz="2800" dirty="0">
                <a:solidFill>
                  <a:srgbClr val="FF0000"/>
                </a:solidFill>
              </a:rPr>
              <a:t>на един низ в </a:t>
            </a:r>
            <a:r>
              <a:rPr lang="bg-BG" sz="2800" dirty="0" smtClean="0">
                <a:solidFill>
                  <a:srgbClr val="FF0000"/>
                </a:solidFill>
              </a:rPr>
              <a:t>друг</a:t>
            </a:r>
            <a:r>
              <a:rPr lang="en-US" sz="2800" dirty="0" smtClean="0">
                <a:solidFill>
                  <a:srgbClr val="FF0000"/>
                </a:solidFill>
              </a:rPr>
              <a:t>!!!</a:t>
            </a:r>
            <a:endParaRPr lang="bg-BG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9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Сравняване на два низа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5736" y="2088164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strcmp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низ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1,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н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из2);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9817769" y="5983706"/>
            <a:ext cx="2021305" cy="729916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Назад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736" y="4225366"/>
            <a:ext cx="5112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a[] = 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"aaa"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, b[] =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"aaa"</a:t>
            </a:r>
            <a:r>
              <a:rPr lang="pt-BR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strcmp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(a, b)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0497" y="2088164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strncmp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низ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1,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низ2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,n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9402" y="2636068"/>
            <a:ext cx="6985262" cy="1460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0 </a:t>
            </a:r>
            <a:r>
              <a:rPr lang="bg-BG" sz="2000" dirty="0" smtClean="0">
                <a:solidFill>
                  <a:schemeClr val="bg1"/>
                </a:solidFill>
              </a:rPr>
              <a:t>ако двата низа са равни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>-1 </a:t>
            </a:r>
            <a:r>
              <a:rPr lang="bg-BG" sz="2000" dirty="0" smtClean="0">
                <a:solidFill>
                  <a:schemeClr val="bg1"/>
                </a:solidFill>
              </a:rPr>
              <a:t>ако низ1 &lt; низ2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</a:t>
            </a:r>
            <a:r>
              <a:rPr lang="bg-BG" sz="1400" dirty="0" smtClean="0">
                <a:solidFill>
                  <a:schemeClr val="bg1"/>
                </a:solidFill>
              </a:rPr>
              <a:t>в първите си </a:t>
            </a:r>
            <a:r>
              <a:rPr lang="en-US" sz="1400" dirty="0" smtClean="0">
                <a:solidFill>
                  <a:schemeClr val="bg1"/>
                </a:solidFill>
              </a:rPr>
              <a:t>n </a:t>
            </a:r>
            <a:r>
              <a:rPr lang="bg-BG" sz="1400" dirty="0" smtClean="0">
                <a:solidFill>
                  <a:schemeClr val="bg1"/>
                </a:solidFill>
              </a:rPr>
              <a:t>символа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>1 </a:t>
            </a:r>
            <a:r>
              <a:rPr lang="bg-BG" sz="2000" dirty="0" smtClean="0">
                <a:solidFill>
                  <a:schemeClr val="bg1"/>
                </a:solidFill>
              </a:rPr>
              <a:t>ако низ1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bg-BG" sz="2000" dirty="0" smtClean="0">
                <a:solidFill>
                  <a:schemeClr val="bg1"/>
                </a:solidFill>
              </a:rPr>
              <a:t>&gt; низ2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bg-BG" sz="1400" dirty="0">
                <a:solidFill>
                  <a:schemeClr val="bg1"/>
                </a:solidFill>
              </a:rPr>
              <a:t>в първите си </a:t>
            </a:r>
            <a:r>
              <a:rPr lang="en-US" sz="1400" dirty="0">
                <a:solidFill>
                  <a:schemeClr val="bg1"/>
                </a:solidFill>
              </a:rPr>
              <a:t>n </a:t>
            </a:r>
            <a:r>
              <a:rPr lang="bg-BG" sz="1400" dirty="0">
                <a:solidFill>
                  <a:schemeClr val="bg1"/>
                </a:solidFill>
              </a:rPr>
              <a:t>символа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0497" y="4225365"/>
            <a:ext cx="5888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a[] 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matematika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b[]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matura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strncmp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(a, b, 4)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0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6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научихте до тук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е символен тип и за какво се използва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 декларира и инициализират низове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 въвеждат </a:t>
            </a:r>
            <a:r>
              <a:rPr lang="bg-B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bg-BG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извеждат низове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 извършва достъп </a:t>
            </a:r>
            <a:r>
              <a:rPr lang="bg-B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Кои са допустими операции при работа с низове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Кои са основните функции за работа с низове</a:t>
            </a:r>
          </a:p>
          <a:p>
            <a:pPr marL="0" indent="0">
              <a:buNone/>
            </a:pP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2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1978025"/>
            <a:ext cx="5869619" cy="4351338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Достъп до отделен елемент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Допустими операции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Вградени функции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200" y="-236176"/>
            <a:ext cx="67056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Символни низове 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C++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е символен низ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и инициализация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 и извеждане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770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77225" cy="1045166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Последователност от елементи от символен тип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72588"/>
              </p:ext>
            </p:extLst>
          </p:nvPr>
        </p:nvGraphicFramePr>
        <p:xfrm>
          <a:off x="2534492" y="2388045"/>
          <a:ext cx="7123017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4339">
                  <a:extLst>
                    <a:ext uri="{9D8B030D-6E8A-4147-A177-3AD203B41FA5}">
                      <a16:colId xmlns:a16="http://schemas.microsoft.com/office/drawing/2014/main" val="3330828477"/>
                    </a:ext>
                  </a:extLst>
                </a:gridCol>
                <a:gridCol w="2374339">
                  <a:extLst>
                    <a:ext uri="{9D8B030D-6E8A-4147-A177-3AD203B41FA5}">
                      <a16:colId xmlns:a16="http://schemas.microsoft.com/office/drawing/2014/main" val="1996172931"/>
                    </a:ext>
                  </a:extLst>
                </a:gridCol>
                <a:gridCol w="2374339">
                  <a:extLst>
                    <a:ext uri="{9D8B030D-6E8A-4147-A177-3AD203B41FA5}">
                      <a16:colId xmlns:a16="http://schemas.microsoft.com/office/drawing/2014/main" val="3189104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g-BG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Тип</a:t>
                      </a:r>
                      <a:endParaRPr lang="bg-BG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Размер в байтове</a:t>
                      </a:r>
                      <a:endParaRPr lang="bg-BG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Обхват</a:t>
                      </a:r>
                      <a:endParaRPr lang="bg-BG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547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char</a:t>
                      </a:r>
                      <a:endParaRPr lang="bg-BG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bg-BG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solidFill>
                            <a:schemeClr val="bg1"/>
                          </a:solidFill>
                        </a:rPr>
                        <a:t>-127 до</a:t>
                      </a:r>
                      <a:r>
                        <a:rPr lang="bg-BG" sz="1600" baseline="0" dirty="0" smtClean="0">
                          <a:solidFill>
                            <a:schemeClr val="bg1"/>
                          </a:solidFill>
                        </a:rPr>
                        <a:t> 127 или 0 до 255</a:t>
                      </a:r>
                      <a:endParaRPr lang="bg-BG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578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int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-2147483648 до -2147483647</a:t>
                      </a:r>
                      <a:endParaRPr lang="bg-BG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59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short int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-32768 до 32767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29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long int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-2147483648 до -2147483647</a:t>
                      </a:r>
                      <a:endParaRPr lang="bg-BG" sz="14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69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float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 знака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5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double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15 знака</a:t>
                      </a:r>
                      <a:endParaRPr lang="bg-B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27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84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793358" y="1285875"/>
            <a:ext cx="5350249" cy="1159698"/>
            <a:chOff x="2793358" y="1285875"/>
            <a:chExt cx="5350249" cy="1159698"/>
          </a:xfrm>
        </p:grpSpPr>
        <p:sp>
          <p:nvSpPr>
            <p:cNvPr id="15" name="Oval 14"/>
            <p:cNvSpPr/>
            <p:nvPr/>
          </p:nvSpPr>
          <p:spPr>
            <a:xfrm>
              <a:off x="2793358" y="1778183"/>
              <a:ext cx="5350249" cy="66739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5822380" y="1285875"/>
              <a:ext cx="462524" cy="642060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831207" y="1259773"/>
            <a:ext cx="1962151" cy="1177376"/>
            <a:chOff x="831207" y="1259773"/>
            <a:chExt cx="1962151" cy="1177376"/>
          </a:xfrm>
        </p:grpSpPr>
        <p:sp>
          <p:nvSpPr>
            <p:cNvPr id="2" name="Oval 1"/>
            <p:cNvSpPr/>
            <p:nvPr/>
          </p:nvSpPr>
          <p:spPr>
            <a:xfrm>
              <a:off x="831207" y="1769759"/>
              <a:ext cx="1962151" cy="66739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bg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781045" y="1259773"/>
              <a:ext cx="114430" cy="660528"/>
            </a:xfrm>
            <a:prstGeom prst="straightConnector1">
              <a:avLst/>
            </a:prstGeom>
            <a:ln w="508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708012" y="3652003"/>
            <a:ext cx="2981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str1[10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];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1903717"/>
            <a:ext cx="2111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name2[10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]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012" y="2843959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name[10]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"Svetlozar"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012" y="3247981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lastName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[] 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"Kosev"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012" y="4021335"/>
            <a:ext cx="3181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str3[]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"123"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39037"/>
              </p:ext>
            </p:extLst>
          </p:nvPr>
        </p:nvGraphicFramePr>
        <p:xfrm>
          <a:off x="8306541" y="1927935"/>
          <a:ext cx="1905268" cy="265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634">
                  <a:extLst>
                    <a:ext uri="{9D8B030D-6E8A-4147-A177-3AD203B41FA5}">
                      <a16:colId xmlns:a16="http://schemas.microsoft.com/office/drawing/2014/main" val="2657330113"/>
                    </a:ext>
                  </a:extLst>
                </a:gridCol>
                <a:gridCol w="952634">
                  <a:extLst>
                    <a:ext uri="{9D8B030D-6E8A-4147-A177-3AD203B41FA5}">
                      <a16:colId xmlns:a16="http://schemas.microsoft.com/office/drawing/2014/main" val="1751848993"/>
                    </a:ext>
                  </a:extLst>
                </a:gridCol>
              </a:tblGrid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bg-BG" sz="1400" b="1" i="1" dirty="0" smtClean="0">
                          <a:solidFill>
                            <a:schemeClr val="bg1"/>
                          </a:solidFill>
                        </a:rPr>
                        <a:t>№ индекс</a:t>
                      </a:r>
                      <a:endParaRPr lang="bg-BG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400" b="1" i="1" dirty="0" smtClean="0">
                          <a:solidFill>
                            <a:schemeClr val="bg1"/>
                          </a:solidFill>
                        </a:rPr>
                        <a:t>Символ</a:t>
                      </a:r>
                      <a:endParaRPr lang="bg-BG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2144890776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name2[0]</a:t>
                      </a:r>
                      <a:endParaRPr lang="bg-BG" sz="1400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295319738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name2[1]</a:t>
                      </a:r>
                      <a:endParaRPr lang="bg-BG" sz="14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3336535139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name2[2]</a:t>
                      </a:r>
                      <a:endParaRPr lang="bg-BG" sz="1400" dirty="0" smtClean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1447848489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name2[3]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1973625219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name2[4]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1782403907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name2[5]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2726441226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name2[6]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z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3859459000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name2[7]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1666595067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name2[8]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210641503"/>
                  </a:ext>
                </a:extLst>
              </a:tr>
              <a:tr h="2211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name2[9]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\0</a:t>
                      </a:r>
                      <a:endParaRPr lang="bg-BG" sz="1400" dirty="0">
                        <a:solidFill>
                          <a:schemeClr val="bg1"/>
                        </a:solidFill>
                      </a:endParaRPr>
                    </a:p>
                  </a:txBody>
                  <a:tcPr marL="27703" marR="27703" marT="13852" marB="13852"/>
                </a:tc>
                <a:extLst>
                  <a:ext uri="{0D108BD9-81ED-4DB2-BD59-A6C34878D82A}">
                    <a16:rowId xmlns:a16="http://schemas.microsoft.com/office/drawing/2014/main" val="2284714339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93452" y="1920301"/>
            <a:ext cx="5376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={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'v'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't'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'l'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'o'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'z'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37792"/>
              </p:ext>
            </p:extLst>
          </p:nvPr>
        </p:nvGraphicFramePr>
        <p:xfrm>
          <a:off x="4393500" y="3247981"/>
          <a:ext cx="3418410" cy="3914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1444">
                  <a:extLst>
                    <a:ext uri="{9D8B030D-6E8A-4147-A177-3AD203B41FA5}">
                      <a16:colId xmlns:a16="http://schemas.microsoft.com/office/drawing/2014/main" val="2608569863"/>
                    </a:ext>
                  </a:extLst>
                </a:gridCol>
                <a:gridCol w="341444">
                  <a:extLst>
                    <a:ext uri="{9D8B030D-6E8A-4147-A177-3AD203B41FA5}">
                      <a16:colId xmlns:a16="http://schemas.microsoft.com/office/drawing/2014/main" val="2506038417"/>
                    </a:ext>
                  </a:extLst>
                </a:gridCol>
                <a:gridCol w="341444">
                  <a:extLst>
                    <a:ext uri="{9D8B030D-6E8A-4147-A177-3AD203B41FA5}">
                      <a16:colId xmlns:a16="http://schemas.microsoft.com/office/drawing/2014/main" val="4156407324"/>
                    </a:ext>
                  </a:extLst>
                </a:gridCol>
                <a:gridCol w="341444">
                  <a:extLst>
                    <a:ext uri="{9D8B030D-6E8A-4147-A177-3AD203B41FA5}">
                      <a16:colId xmlns:a16="http://schemas.microsoft.com/office/drawing/2014/main" val="2129216082"/>
                    </a:ext>
                  </a:extLst>
                </a:gridCol>
                <a:gridCol w="341444">
                  <a:extLst>
                    <a:ext uri="{9D8B030D-6E8A-4147-A177-3AD203B41FA5}">
                      <a16:colId xmlns:a16="http://schemas.microsoft.com/office/drawing/2014/main" val="3476297288"/>
                    </a:ext>
                  </a:extLst>
                </a:gridCol>
                <a:gridCol w="342238">
                  <a:extLst>
                    <a:ext uri="{9D8B030D-6E8A-4147-A177-3AD203B41FA5}">
                      <a16:colId xmlns:a16="http://schemas.microsoft.com/office/drawing/2014/main" val="840695955"/>
                    </a:ext>
                  </a:extLst>
                </a:gridCol>
                <a:gridCol w="342238">
                  <a:extLst>
                    <a:ext uri="{9D8B030D-6E8A-4147-A177-3AD203B41FA5}">
                      <a16:colId xmlns:a16="http://schemas.microsoft.com/office/drawing/2014/main" val="3556378574"/>
                    </a:ext>
                  </a:extLst>
                </a:gridCol>
                <a:gridCol w="342238">
                  <a:extLst>
                    <a:ext uri="{9D8B030D-6E8A-4147-A177-3AD203B41FA5}">
                      <a16:colId xmlns:a16="http://schemas.microsoft.com/office/drawing/2014/main" val="3746892479"/>
                    </a:ext>
                  </a:extLst>
                </a:gridCol>
                <a:gridCol w="342238">
                  <a:extLst>
                    <a:ext uri="{9D8B030D-6E8A-4147-A177-3AD203B41FA5}">
                      <a16:colId xmlns:a16="http://schemas.microsoft.com/office/drawing/2014/main" val="2854192027"/>
                    </a:ext>
                  </a:extLst>
                </a:gridCol>
                <a:gridCol w="342238">
                  <a:extLst>
                    <a:ext uri="{9D8B030D-6E8A-4147-A177-3AD203B41FA5}">
                      <a16:colId xmlns:a16="http://schemas.microsoft.com/office/drawing/2014/main" val="3499471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chemeClr val="bg1"/>
                          </a:solidFill>
                          <a:effectLst/>
                        </a:rPr>
                        <a:t>ОП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7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bg-BG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bg-BG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659832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562350" cy="1325563"/>
          </a:xfrm>
        </p:spPr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162425" y="382470"/>
            <a:ext cx="56102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Инициализация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88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811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3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Грешно инициализиране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8569" y="169068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name[5];</a:t>
            </a:r>
          </a:p>
          <a:p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 =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"Ivan"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или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name2[5];</a:t>
            </a:r>
          </a:p>
          <a:p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name2 = {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I'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'v'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err="1">
                <a:solidFill>
                  <a:srgbClr val="A31515"/>
                </a:solidFill>
                <a:latin typeface="Consolas" panose="020B0609020204030204" pitchFamily="49" charset="0"/>
              </a:rPr>
              <a:t>'n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921" y="5263020"/>
            <a:ext cx="11862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Недопустимо е инициализирането да бъде направено в хода на програмата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 декларацията!!!</a:t>
            </a:r>
            <a:endParaRPr lang="bg-BG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76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8569" y="1690688"/>
            <a:ext cx="107083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spaceString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helloWorld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"Hello World"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svetlozar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bg-BG" sz="2400" dirty="0">
                <a:solidFill>
                  <a:srgbClr val="A31515"/>
                </a:solidFill>
                <a:latin typeface="Consolas" panose="020B0609020204030204" pitchFamily="49" charset="0"/>
              </a:rPr>
              <a:t>Светлозар"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num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"1436"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shlokavica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"sjdfnsdjfn23123_ 1 2 5 .-( "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someSymbols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[] =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"¥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►▫♥█☻</a:t>
            </a:r>
            <a:r>
              <a:rPr lang="ar-AE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ﺶ</a:t>
            </a:r>
            <a:r>
              <a:rPr lang="bg-BG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Cloud Callout 3"/>
          <p:cNvSpPr/>
          <p:nvPr/>
        </p:nvSpPr>
        <p:spPr>
          <a:xfrm rot="493350">
            <a:off x="9791427" y="3026052"/>
            <a:ext cx="1595106" cy="1473359"/>
          </a:xfrm>
          <a:prstGeom prst="cloudCallout">
            <a:avLst>
              <a:gd name="adj1" fmla="val -43984"/>
              <a:gd name="adj2" fmla="val 62877"/>
            </a:avLst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Две черти вместо една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8569" y="5107008"/>
            <a:ext cx="10842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directory</a:t>
            </a:r>
            <a:r>
              <a:rPr lang="ru-RU" sz="2400" dirty="0">
                <a:solidFill>
                  <a:schemeClr val="bg1"/>
                </a:solidFill>
                <a:latin typeface="Consolas" panose="020B0609020204030204" pitchFamily="49" charset="0"/>
              </a:rPr>
              <a:t>[] = </a:t>
            </a:r>
            <a:r>
              <a:rPr lang="ru-RU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D:\\Programs\\Ebook Reader\\translations</a:t>
            </a:r>
            <a:r>
              <a:rPr lang="ru-RU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ru-RU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8569" y="4605903"/>
            <a:ext cx="9311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onsolas" panose="020B0609020204030204" pitchFamily="49" charset="0"/>
              </a:rPr>
              <a:t>specialSymbols[] = </a:t>
            </a:r>
            <a:r>
              <a:rPr lang="ru-RU" sz="2400" dirty="0">
                <a:solidFill>
                  <a:srgbClr val="A31515"/>
                </a:solidFill>
                <a:latin typeface="Consolas" panose="020B0609020204030204" pitchFamily="49" charset="0"/>
              </a:rPr>
              <a:t>"Това е наклонена черта \\"</a:t>
            </a:r>
            <a:r>
              <a:rPr lang="ru-RU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8569" y="1690688"/>
            <a:ext cx="4432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emptyString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[]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6647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45484"/>
              </p:ext>
            </p:extLst>
          </p:nvPr>
        </p:nvGraphicFramePr>
        <p:xfrm>
          <a:off x="4186222" y="1948017"/>
          <a:ext cx="3819556" cy="370872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54889">
                  <a:extLst>
                    <a:ext uri="{9D8B030D-6E8A-4147-A177-3AD203B41FA5}">
                      <a16:colId xmlns:a16="http://schemas.microsoft.com/office/drawing/2014/main" val="1360016885"/>
                    </a:ext>
                  </a:extLst>
                </a:gridCol>
                <a:gridCol w="954889">
                  <a:extLst>
                    <a:ext uri="{9D8B030D-6E8A-4147-A177-3AD203B41FA5}">
                      <a16:colId xmlns:a16="http://schemas.microsoft.com/office/drawing/2014/main" val="2629990811"/>
                    </a:ext>
                  </a:extLst>
                </a:gridCol>
                <a:gridCol w="954889">
                  <a:extLst>
                    <a:ext uri="{9D8B030D-6E8A-4147-A177-3AD203B41FA5}">
                      <a16:colId xmlns:a16="http://schemas.microsoft.com/office/drawing/2014/main" val="653130057"/>
                    </a:ext>
                  </a:extLst>
                </a:gridCol>
                <a:gridCol w="954889">
                  <a:extLst>
                    <a:ext uri="{9D8B030D-6E8A-4147-A177-3AD203B41FA5}">
                      <a16:colId xmlns:a16="http://schemas.microsoft.com/office/drawing/2014/main" val="4228286801"/>
                    </a:ext>
                  </a:extLst>
                </a:gridCol>
              </a:tblGrid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Chr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Chr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2532063232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@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96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`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2674957508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97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bg-BG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616344291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66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3247905548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67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99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1985716664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68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3854929632"/>
                  </a:ext>
                </a:extLst>
              </a:tr>
              <a:tr h="41912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69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101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bg-BG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103099" marR="103099" marT="51549" marB="51549"/>
                </a:tc>
                <a:extLst>
                  <a:ext uri="{0D108BD9-81ED-4DB2-BD59-A6C34878D82A}">
                    <a16:rowId xmlns:a16="http://schemas.microsoft.com/office/drawing/2014/main" val="2560211526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ASCII </a:t>
            </a:r>
            <a:r>
              <a:rPr lang="bg-BG" dirty="0">
                <a:solidFill>
                  <a:schemeClr val="bg1"/>
                </a:solidFill>
              </a:rPr>
              <a:t>таблицата със символите</a:t>
            </a:r>
          </a:p>
        </p:txBody>
      </p:sp>
    </p:spTree>
    <p:extLst>
      <p:ext uri="{BB962C8B-B14F-4D97-AF65-F5344CB8AC3E}">
        <p14:creationId xmlns:p14="http://schemas.microsoft.com/office/powerpoint/2010/main" val="3654783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 на низ от клавиатурата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name[20];</a:t>
            </a:r>
          </a:p>
          <a:p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cin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&gt;&gt;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name;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150" y="4819874"/>
            <a:ext cx="100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Предвидете място за символа, указващ край на низа!!!</a:t>
            </a:r>
            <a:endParaRPr lang="bg-BG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Извеждане на низ на конзолата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478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printBackSlash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[2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] = 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"\\"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printBackSlash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80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1142</Words>
  <Application>Microsoft Office PowerPoint</Application>
  <PresentationFormat>Widescreen</PresentationFormat>
  <Paragraphs>256</Paragraphs>
  <Slides>17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Times New Roman</vt:lpstr>
      <vt:lpstr>Office Theme</vt:lpstr>
      <vt:lpstr>Символни низове в C++</vt:lpstr>
      <vt:lpstr>PowerPoint Presentation</vt:lpstr>
      <vt:lpstr>PowerPoint Presentation</vt:lpstr>
      <vt:lpstr>Декларация</vt:lpstr>
      <vt:lpstr>Грешно инициализиране</vt:lpstr>
      <vt:lpstr>PowerPoint Presentation</vt:lpstr>
      <vt:lpstr>ASCII таблицата със символите</vt:lpstr>
      <vt:lpstr>Въвеждане на низ от клавиатурата</vt:lpstr>
      <vt:lpstr>Извеждане на низ на конзолата</vt:lpstr>
      <vt:lpstr>Достъп до отделен елемент на низ</vt:lpstr>
      <vt:lpstr>Допустими операции</vt:lpstr>
      <vt:lpstr>Вградени функции за работа с низове</vt:lpstr>
      <vt:lpstr>Намиране дължина на низ</vt:lpstr>
      <vt:lpstr>Въвеждане на низ</vt:lpstr>
      <vt:lpstr>Копиране на един низ в друг</vt:lpstr>
      <vt:lpstr>Сравняване на два низа</vt:lpstr>
      <vt:lpstr>Какво научихте до тук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Символни низове в C++</dc:title>
  <dc:creator>Svetlozar Kosev</dc:creator>
  <cp:lastModifiedBy>Svetlozar Kosev</cp:lastModifiedBy>
  <cp:revision>388</cp:revision>
  <dcterms:created xsi:type="dcterms:W3CDTF">2017-05-05T10:20:49Z</dcterms:created>
  <dcterms:modified xsi:type="dcterms:W3CDTF">2017-05-12T20:36:48Z</dcterms:modified>
</cp:coreProperties>
</file>