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60" r:id="rId5"/>
    <p:sldId id="259" r:id="rId6"/>
    <p:sldId id="268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966"/>
    <a:srgbClr val="B4C7E7"/>
    <a:srgbClr val="9DC3E6"/>
    <a:srgbClr val="4D4D4D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9344" autoAdjust="0"/>
  </p:normalViewPr>
  <p:slideViewPr>
    <p:cSldViewPr snapToGrid="0">
      <p:cViewPr varScale="1">
        <p:scale>
          <a:sx n="60" d="100"/>
          <a:sy n="60" d="100"/>
        </p:scale>
        <p:origin x="114" y="1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992F0-1F13-48FD-8ABD-FA64617F3672}" type="datetimeFigureOut">
              <a:rPr lang="bg-BG" smtClean="0"/>
              <a:t>27.5.2017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63ECCA-F21F-4A91-AD0E-7A9CC256473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07542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Тип на данните се нарича категория данни, която има следните характеристики: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множество от допустими стойности;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множество от допустими операции;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множество от отношения (релации) между елементите на типа;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множество от стандартни функции за типа (ако има такива).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bg-BG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Езикът С++ има вградени основни типове данни. Освен това предлага на програмиста да създава свои типове, които се базират на основните. Основните типове данни са два вида – скаларни и съставни.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Всеки тип данни има множество от допустими стойности, които може да се съхранява в себе си и впоследствие да обработва. Област от паметта, необходима за съхранението на стойност от даден тип, се нарича клетка. За различните типове данни клетката има различна дължина в байтове в зависимост от диапазона допустими стойности. В следната таблица са посочени някои ключови думи за основните скаларни типове данни заедно с необходимата памет за тяхното съхранение.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bg-BG" dirty="0" smtClean="0"/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02881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 да използва константи, програмистът може да им зададе имена и посредством тях да осъществи обработката им. При деклариране на константа компилаторът отделя място в паметта, което ще бъде използвано за съхранение на стойността ѝ.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Задаването на име на константа става по следния начин: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Използването на константи, декларирани от програмиста, има следните предимства: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намалява използваната памет;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придава по-добра четивност на програмите;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11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455824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 да използва константи, програмистът може да им зададе имена и посредством тях да осъществи обработката им. При деклариране на константа компилаторът отделя място в паметта, което ще бъде използвано за съхранение на стойността ѝ.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Задаването на име на константа става по следния начин: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Използването на константи, декларирани от програмиста, има следните предимства: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намалява използваната памет;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придава по-добра четивност на програмите;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12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889252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13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260157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Масивът е крайна редица от фиксиран брой елементи от един и същ тип. Към всеки елемент от редицата е възможен пряк достъп, който се осъществява чрез името на масива и индекс, указващ мястото на елемента в редицата.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Индексите са цели числа, започващи с 0 и нарастващи с 1 до указана горна граница.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Нека декларираме масив с 10 променливи в него: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(1) 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Понякога може да ни се наложи да зададем начални стойности на масива, още при декларацията му, това става по следния начин: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(2) 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Броят стойности между големите скоби не трябва да надвишава обявената бройка в квадратните скоби. В C++ има възможност да не задаваме стойност между квадратните скоби [], и автоматично ще се задели пространство за толкова елементи, колкото сме изредили между големите скоби {}: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14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07652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15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975927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baseline="0" dirty="0" smtClean="0"/>
              <a:t>Низът е масив, чиито елементи са задължително от символен тип.</a:t>
            </a:r>
          </a:p>
          <a:p>
            <a:endParaRPr lang="bg-BG" baseline="0" dirty="0" smtClean="0"/>
          </a:p>
          <a:p>
            <a:r>
              <a:rPr lang="bg-BG" dirty="0" smtClean="0"/>
              <a:t>размерът на един</a:t>
            </a:r>
            <a:r>
              <a:rPr lang="bg-BG" baseline="0" dirty="0" smtClean="0"/>
              <a:t> символ е 1 байт или 8 бита. 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bg-BG" baseline="0" dirty="0" smtClean="0"/>
              <a:t>Символ за край на низ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16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940703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Структурите в C++ се използват за групиране на елементи. Елементите, наричани още членове, могат да бъдат от различен тип и с различна дължина. Синтаксисът за деклариране на структура в C++ е следният:</a:t>
            </a:r>
          </a:p>
          <a:p>
            <a:endParaRPr lang="ru-RU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Мможе да има неограничен брой членове</a:t>
            </a:r>
            <a:endParaRPr lang="bg-BG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17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806369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 да използва константи, програмистът може да им зададе имена и посредством тях да осъществи обработката им. При деклариране на константа компилаторът отделя място в паметта, което ще бъде използвано за съхранение на стойността ѝ.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Задаването на име на константа става по следния начин: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Използването на константи, декларирани от програмиста, има следните предимства: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намалява използваната памет;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придава по-добра четивност на програмите;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18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67877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064042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42915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78041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Константите са такива информационни единици, които се задават по определени правила в програмата и повече не се променят. Всяка допустима стойност от диапазона, определен за даден тип, се нарича константа на този тип. Обработката на константите се осъществява или посредством зададено име от програмата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или чрез директната им употреба като константи от съответния тип.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 разлика от константите променливите могат да променят стойността си по време на изпълнение на програмата.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703021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 да използва константи, програмистът може да им зададе имена и посредством тях да осъществи обработката им. При деклариране на константа компилаторът отделя място в паметта, което ще бъде използвано за съхранение на стойността ѝ.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Задаването на име на константа става по следния начин: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Използването на константи, декларирани от програмиста, има следните предимства: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намалява използваната памет;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придава по-добра четивност на програмите;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174067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884899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 разлика от константите променливите могат да променят стойността си по време на изпълнение на програмата.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Всяка променлива има следните характеристики: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тип на данните;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диапазон на допустимите стойности;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място, заделено в ОП.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Тези характеристики трябва да се свържат с идентификатор (име), дадено от програмиста.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270056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 да използва константи, програмистът може да им зададе имена и посредством тях да осъществи обработката им. При деклариране на константа компилаторът отделя място в паметта, което ще бъде използвано за съхранение на стойността ѝ.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Задаването на име на константа става по следния начин: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Използването на константи, декларирани от програмиста, има следните предимства: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намалява използваната памет;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придава по-добра четивност на програмите;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3ECCA-F21F-4A91-AD0E-7A9CC256473D}" type="slidenum">
              <a:rPr lang="bg-BG" smtClean="0"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09097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42BA-3C9B-4C5E-B0E5-0913826F7EC1}" type="datetimeFigureOut">
              <a:rPr lang="bg-BG" smtClean="0"/>
              <a:t>27.5.2017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2C6A8-520F-4E67-826F-AC66A0B0A06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59718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42BA-3C9B-4C5E-B0E5-0913826F7EC1}" type="datetimeFigureOut">
              <a:rPr lang="bg-BG" smtClean="0"/>
              <a:t>27.5.2017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2C6A8-520F-4E67-826F-AC66A0B0A06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65441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42BA-3C9B-4C5E-B0E5-0913826F7EC1}" type="datetimeFigureOut">
              <a:rPr lang="bg-BG" smtClean="0"/>
              <a:t>27.5.2017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2C6A8-520F-4E67-826F-AC66A0B0A06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76998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42BA-3C9B-4C5E-B0E5-0913826F7EC1}" type="datetimeFigureOut">
              <a:rPr lang="bg-BG" smtClean="0"/>
              <a:t>27.5.2017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2C6A8-520F-4E67-826F-AC66A0B0A06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77284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42BA-3C9B-4C5E-B0E5-0913826F7EC1}" type="datetimeFigureOut">
              <a:rPr lang="bg-BG" smtClean="0"/>
              <a:t>27.5.2017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2C6A8-520F-4E67-826F-AC66A0B0A06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57700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42BA-3C9B-4C5E-B0E5-0913826F7EC1}" type="datetimeFigureOut">
              <a:rPr lang="bg-BG" smtClean="0"/>
              <a:t>27.5.2017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2C6A8-520F-4E67-826F-AC66A0B0A06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04779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42BA-3C9B-4C5E-B0E5-0913826F7EC1}" type="datetimeFigureOut">
              <a:rPr lang="bg-BG" smtClean="0"/>
              <a:t>27.5.2017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2C6A8-520F-4E67-826F-AC66A0B0A06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8271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42BA-3C9B-4C5E-B0E5-0913826F7EC1}" type="datetimeFigureOut">
              <a:rPr lang="bg-BG" smtClean="0"/>
              <a:t>27.5.2017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2C6A8-520F-4E67-826F-AC66A0B0A06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36351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42BA-3C9B-4C5E-B0E5-0913826F7EC1}" type="datetimeFigureOut">
              <a:rPr lang="bg-BG" smtClean="0"/>
              <a:t>27.5.2017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2C6A8-520F-4E67-826F-AC66A0B0A06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9542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42BA-3C9B-4C5E-B0E5-0913826F7EC1}" type="datetimeFigureOut">
              <a:rPr lang="bg-BG" smtClean="0"/>
              <a:t>27.5.2017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2C6A8-520F-4E67-826F-AC66A0B0A06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89758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A42BA-3C9B-4C5E-B0E5-0913826F7EC1}" type="datetimeFigureOut">
              <a:rPr lang="bg-BG" smtClean="0"/>
              <a:t>27.5.2017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2C6A8-520F-4E67-826F-AC66A0B0A06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16670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A42BA-3C9B-4C5E-B0E5-0913826F7EC1}" type="datetimeFigureOut">
              <a:rPr lang="bg-BG" smtClean="0"/>
              <a:t>27.5.2017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2C6A8-520F-4E67-826F-AC66A0B0A06F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8402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/>
          <a:lstStyle/>
          <a:p>
            <a:r>
              <a:rPr lang="bg-B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Основи на програмирането на С++</a:t>
            </a:r>
            <a:endParaRPr lang="bg-B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2135775" y="413657"/>
            <a:ext cx="881742" cy="3048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4" name="Rectangle 3"/>
          <p:cNvSpPr/>
          <p:nvPr/>
        </p:nvSpPr>
        <p:spPr>
          <a:xfrm>
            <a:off x="-2167344" y="777966"/>
            <a:ext cx="881742" cy="304800"/>
          </a:xfrm>
          <a:prstGeom prst="rect">
            <a:avLst/>
          </a:prstGeom>
          <a:solidFill>
            <a:srgbClr val="B4C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5" name="Rectangle 4"/>
          <p:cNvSpPr/>
          <p:nvPr/>
        </p:nvSpPr>
        <p:spPr>
          <a:xfrm>
            <a:off x="-2198913" y="1142275"/>
            <a:ext cx="881742" cy="304800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6" name="Rectangle 5"/>
          <p:cNvSpPr/>
          <p:nvPr/>
        </p:nvSpPr>
        <p:spPr>
          <a:xfrm>
            <a:off x="-2198913" y="1506586"/>
            <a:ext cx="881742" cy="3048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7" name="Rectangle 6"/>
          <p:cNvSpPr/>
          <p:nvPr/>
        </p:nvSpPr>
        <p:spPr>
          <a:xfrm>
            <a:off x="-2198913" y="1853479"/>
            <a:ext cx="881742" cy="3048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8" name="Rectangle 7"/>
          <p:cNvSpPr/>
          <p:nvPr/>
        </p:nvSpPr>
        <p:spPr>
          <a:xfrm>
            <a:off x="-2167344" y="2235200"/>
            <a:ext cx="881742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2349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0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sz="3200" dirty="0" smtClean="0">
                <a:solidFill>
                  <a:srgbClr val="BFBFBF"/>
                </a:solidFill>
              </a:rPr>
              <a:t>Деклариране</a:t>
            </a:r>
            <a:endParaRPr lang="bg-BG" sz="3200" dirty="0">
              <a:solidFill>
                <a:srgbClr val="BFBFB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4356" y="2947647"/>
            <a:ext cx="6103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&lt;име_на_тип</a:t>
            </a:r>
            <a:r>
              <a:rPr lang="bg-BG" sz="2800" dirty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&gt; &lt;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идентификатор&gt;;</a:t>
            </a:r>
            <a:endParaRPr lang="bg-BG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4356" y="3387133"/>
            <a:ext cx="6103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</a:t>
            </a: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bg-BG" sz="2800" dirty="0" smtClean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     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 age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bg-BG" sz="2800" dirty="0">
              <a:solidFill>
                <a:schemeClr val="bg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-2198913" y="413657"/>
            <a:ext cx="944880" cy="2126343"/>
            <a:chOff x="-2198913" y="413657"/>
            <a:chExt cx="944880" cy="2126343"/>
          </a:xfrm>
        </p:grpSpPr>
        <p:sp>
          <p:nvSpPr>
            <p:cNvPr id="8" name="Rectangle 7"/>
            <p:cNvSpPr/>
            <p:nvPr/>
          </p:nvSpPr>
          <p:spPr>
            <a:xfrm>
              <a:off x="-2135775" y="413657"/>
              <a:ext cx="881742" cy="304800"/>
            </a:xfrm>
            <a:prstGeom prst="rect">
              <a:avLst/>
            </a:prstGeom>
            <a:solidFill>
              <a:srgbClr val="FFD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" name="Rectangle 8"/>
            <p:cNvSpPr/>
            <p:nvPr/>
          </p:nvSpPr>
          <p:spPr>
            <a:xfrm>
              <a:off x="-2167344" y="777966"/>
              <a:ext cx="881742" cy="304800"/>
            </a:xfrm>
            <a:prstGeom prst="rect">
              <a:avLst/>
            </a:prstGeom>
            <a:solidFill>
              <a:srgbClr val="B4C7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2198913" y="1142275"/>
              <a:ext cx="881742" cy="304800"/>
            </a:xfrm>
            <a:prstGeom prst="rect">
              <a:avLst/>
            </a:prstGeom>
            <a:solidFill>
              <a:srgbClr val="9DC3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-2198913" y="1506586"/>
              <a:ext cx="881742" cy="3048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-2198913" y="1853479"/>
              <a:ext cx="881742" cy="304800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-2167344" y="2235200"/>
              <a:ext cx="881742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</p:spTree>
    <p:extLst>
      <p:ext uri="{BB962C8B-B14F-4D97-AF65-F5344CB8AC3E}">
        <p14:creationId xmlns:p14="http://schemas.microsoft.com/office/powerpoint/2010/main" val="278524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0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bg-BG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4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sz="3200" dirty="0">
                <a:solidFill>
                  <a:srgbClr val="BFBFBF"/>
                </a:solidFill>
              </a:rPr>
              <a:t>Инициализиране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84497" y="2947647"/>
            <a:ext cx="8478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&lt;име_на_тип</a:t>
            </a:r>
            <a:r>
              <a:rPr lang="bg-BG" sz="2800" dirty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&gt; &lt;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идентификатор&gt; = </a:t>
            </a:r>
            <a:r>
              <a:rPr lang="bg-BG" sz="2800" dirty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&lt;стойност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&gt;;</a:t>
            </a:r>
            <a:endParaRPr lang="bg-BG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98671" y="3387133"/>
            <a:ext cx="8889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double</a:t>
            </a:r>
            <a:r>
              <a:rPr lang="bg-BG" sz="2800" dirty="0" smtClean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     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PI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        =</a:t>
            </a:r>
            <a:r>
              <a:rPr lang="bg-BG" sz="28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3.1415926536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bg-BG" sz="2800" dirty="0">
              <a:solidFill>
                <a:schemeClr val="bg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-2198913" y="413657"/>
            <a:ext cx="944880" cy="2126343"/>
            <a:chOff x="-2198913" y="413657"/>
            <a:chExt cx="944880" cy="2126343"/>
          </a:xfrm>
        </p:grpSpPr>
        <p:sp>
          <p:nvSpPr>
            <p:cNvPr id="8" name="Rectangle 7"/>
            <p:cNvSpPr/>
            <p:nvPr/>
          </p:nvSpPr>
          <p:spPr>
            <a:xfrm>
              <a:off x="-2135775" y="413657"/>
              <a:ext cx="881742" cy="304800"/>
            </a:xfrm>
            <a:prstGeom prst="rect">
              <a:avLst/>
            </a:prstGeom>
            <a:solidFill>
              <a:srgbClr val="FFD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" name="Rectangle 8"/>
            <p:cNvSpPr/>
            <p:nvPr/>
          </p:nvSpPr>
          <p:spPr>
            <a:xfrm>
              <a:off x="-2167344" y="777966"/>
              <a:ext cx="881742" cy="304800"/>
            </a:xfrm>
            <a:prstGeom prst="rect">
              <a:avLst/>
            </a:prstGeom>
            <a:solidFill>
              <a:srgbClr val="B4C7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2198913" y="1142275"/>
              <a:ext cx="881742" cy="304800"/>
            </a:xfrm>
            <a:prstGeom prst="rect">
              <a:avLst/>
            </a:prstGeom>
            <a:solidFill>
              <a:srgbClr val="9DC3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-2198913" y="1506586"/>
              <a:ext cx="881742" cy="3048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-2198913" y="1853479"/>
              <a:ext cx="881742" cy="304800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-2167344" y="2235200"/>
              <a:ext cx="881742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</p:spTree>
    <p:extLst>
      <p:ext uri="{BB962C8B-B14F-4D97-AF65-F5344CB8AC3E}">
        <p14:creationId xmlns:p14="http://schemas.microsoft.com/office/powerpoint/2010/main" val="3157674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0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sz="3200" dirty="0" smtClean="0">
                <a:solidFill>
                  <a:srgbClr val="BFBFBF"/>
                </a:solidFill>
              </a:rPr>
              <a:t>Скаларни типове</a:t>
            </a:r>
            <a:endParaRPr lang="bg-BG" sz="3200" dirty="0">
              <a:solidFill>
                <a:srgbClr val="BFBFB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52053" y="2521060"/>
            <a:ext cx="32541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int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    a</a:t>
            </a:r>
            <a:endParaRPr lang="bg-BG" sz="2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95590" y="2521059"/>
            <a:ext cx="32541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= 3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bg-BG" sz="2800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252" y="2521059"/>
            <a:ext cx="325415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Целочислен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bg-BG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Реален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bg-BG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Булеви</a:t>
            </a:r>
          </a:p>
          <a:p>
            <a:r>
              <a:rPr lang="bg-BG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Символен</a:t>
            </a:r>
            <a:endParaRPr lang="bg-BG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52052" y="2521061"/>
            <a:ext cx="325415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>
              <a:solidFill>
                <a:schemeClr val="bg1"/>
              </a:solidFill>
              <a:latin typeface="Consolas" panose="020B0609020204030204" pitchFamily="49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srgbClr val="9DC3E6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double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b</a:t>
            </a:r>
          </a:p>
          <a:p>
            <a:r>
              <a:rPr lang="en-US" sz="28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bool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c</a:t>
            </a:r>
          </a:p>
          <a:p>
            <a:r>
              <a:rPr lang="en-US" sz="28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char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d</a:t>
            </a:r>
            <a:endParaRPr lang="bg-BG" sz="2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95729" y="2520505"/>
            <a:ext cx="325415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>
              <a:solidFill>
                <a:schemeClr val="bg1"/>
              </a:solidFill>
              <a:latin typeface="Consolas" panose="020B0609020204030204" pitchFamily="49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solidFill>
                  <a:srgbClr val="9DC3E6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= 3.3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;</a:t>
            </a:r>
          </a:p>
          <a:p>
            <a:r>
              <a:rPr lang="en-US" sz="28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= true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;</a:t>
            </a:r>
          </a:p>
          <a:p>
            <a:r>
              <a:rPr lang="en-US" sz="28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= </a:t>
            </a:r>
            <a:r>
              <a:rPr lang="bg-BG" sz="2800" dirty="0" smtClean="0">
                <a:solidFill>
                  <a:srgbClr val="FFD966"/>
                </a:solidFill>
                <a:latin typeface="Consolas" panose="020B0609020204030204" pitchFamily="49" charset="0"/>
              </a:rPr>
              <a:t>'</a:t>
            </a:r>
            <a:r>
              <a:rPr lang="en-US" sz="2800" dirty="0" smtClean="0">
                <a:solidFill>
                  <a:srgbClr val="FFD966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S</a:t>
            </a:r>
            <a:r>
              <a:rPr lang="bg-BG" sz="2800" dirty="0" smtClean="0">
                <a:solidFill>
                  <a:srgbClr val="FFD966"/>
                </a:solidFill>
                <a:latin typeface="Consolas" panose="020B0609020204030204" pitchFamily="49" charset="0"/>
              </a:rPr>
              <a:t>'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;</a:t>
            </a:r>
            <a:endParaRPr lang="bg-BG" sz="2800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05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  <p:bldP spid="6" grpId="0" build="p"/>
      <p:bldP spid="8" grpId="0" build="p"/>
      <p:bldP spid="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2907212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dirty="0" smtClean="0"/>
              <a:t>Съставни</a:t>
            </a:r>
            <a:endParaRPr lang="bg-BG" dirty="0"/>
          </a:p>
        </p:txBody>
      </p:sp>
      <p:sp>
        <p:nvSpPr>
          <p:cNvPr id="48" name="TextBox 47"/>
          <p:cNvSpPr txBox="1"/>
          <p:nvPr/>
        </p:nvSpPr>
        <p:spPr>
          <a:xfrm>
            <a:off x="1001486" y="4219077"/>
            <a:ext cx="2815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Масив</a:t>
            </a:r>
            <a:endParaRPr lang="bg-BG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216980" y="4265747"/>
            <a:ext cx="33268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Символен низ</a:t>
            </a:r>
            <a:endParaRPr lang="bg-BG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727335" y="4289082"/>
            <a:ext cx="23869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</a:t>
            </a:r>
            <a:endParaRPr lang="bg-BG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668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8" grpId="0"/>
      <p:bldP spid="49" grpId="0"/>
      <p:bldP spid="5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0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sz="3200" dirty="0" smtClean="0">
                <a:solidFill>
                  <a:srgbClr val="BFBFBF"/>
                </a:solidFill>
              </a:rPr>
              <a:t>Масив</a:t>
            </a:r>
            <a:endParaRPr lang="bg-BG" sz="3200" dirty="0">
              <a:solidFill>
                <a:srgbClr val="BFBFB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8059" y="2691833"/>
            <a:ext cx="9414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&lt;име_на_тип</a:t>
            </a:r>
            <a:r>
              <a:rPr lang="bg-BG" sz="2800" dirty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&gt; &lt;</a:t>
            </a:r>
            <a:r>
              <a:rPr lang="bg-BG" sz="2800" dirty="0" err="1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име_на_масив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&gt;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 [&lt;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дължина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&gt;]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bg-BG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58059" y="3131319"/>
            <a:ext cx="85764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int</a:t>
            </a:r>
            <a:r>
              <a:rPr lang="bg-BG" sz="2800" dirty="0" smtClean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     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array          [10]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bg-BG" sz="2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58060" y="3642947"/>
            <a:ext cx="96758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int</a:t>
            </a:r>
            <a:r>
              <a:rPr lang="bg-BG" sz="2800" dirty="0" smtClean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     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array          [] = {</a:t>
            </a:r>
            <a:r>
              <a:rPr lang="en-US" sz="2800" dirty="0" smtClean="0">
                <a:solidFill>
                  <a:srgbClr val="FFD966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1,2,3,4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}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bg-BG" sz="2800" dirty="0">
              <a:solidFill>
                <a:schemeClr val="bg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-2198913" y="413657"/>
            <a:ext cx="944880" cy="2126343"/>
            <a:chOff x="-2198913" y="413657"/>
            <a:chExt cx="944880" cy="2126343"/>
          </a:xfrm>
        </p:grpSpPr>
        <p:sp>
          <p:nvSpPr>
            <p:cNvPr id="9" name="Rectangle 8"/>
            <p:cNvSpPr/>
            <p:nvPr/>
          </p:nvSpPr>
          <p:spPr>
            <a:xfrm>
              <a:off x="-2135775" y="413657"/>
              <a:ext cx="881742" cy="304800"/>
            </a:xfrm>
            <a:prstGeom prst="rect">
              <a:avLst/>
            </a:prstGeom>
            <a:solidFill>
              <a:srgbClr val="FFD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2167344" y="777966"/>
              <a:ext cx="881742" cy="304800"/>
            </a:xfrm>
            <a:prstGeom prst="rect">
              <a:avLst/>
            </a:prstGeom>
            <a:solidFill>
              <a:srgbClr val="B4C7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-2198913" y="1142275"/>
              <a:ext cx="881742" cy="304800"/>
            </a:xfrm>
            <a:prstGeom prst="rect">
              <a:avLst/>
            </a:prstGeom>
            <a:solidFill>
              <a:srgbClr val="9DC3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-2198913" y="1506586"/>
              <a:ext cx="881742" cy="3048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-2198913" y="1853479"/>
              <a:ext cx="881742" cy="304800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-2167344" y="2235200"/>
              <a:ext cx="881742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</p:spTree>
    <p:extLst>
      <p:ext uri="{BB962C8B-B14F-4D97-AF65-F5344CB8AC3E}">
        <p14:creationId xmlns:p14="http://schemas.microsoft.com/office/powerpoint/2010/main" val="2158416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0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sz="3200" dirty="0" smtClean="0">
                <a:solidFill>
                  <a:srgbClr val="BFBFBF"/>
                </a:solidFill>
              </a:rPr>
              <a:t>Достъп до елемент</a:t>
            </a:r>
            <a:endParaRPr lang="bg-BG" sz="3200" dirty="0">
              <a:solidFill>
                <a:srgbClr val="BFBFB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1418" y="3107059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cout</a:t>
            </a:r>
            <a:r>
              <a:rPr lang="en-US" sz="2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arr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[0]</a:t>
            </a:r>
            <a:r>
              <a:rPr lang="en-US" sz="2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onsolas" panose="020B0609020204030204" pitchFamily="49" charset="0"/>
              </a:rPr>
              <a:t>endl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//1</a:t>
            </a:r>
            <a:endParaRPr lang="en-US" sz="2800" dirty="0">
              <a:solidFill>
                <a:schemeClr val="accent6">
                  <a:lumMod val="60000"/>
                  <a:lumOff val="40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sz="2800" dirty="0" err="1">
                <a:solidFill>
                  <a:schemeClr val="bg1"/>
                </a:solidFill>
                <a:latin typeface="Consolas" panose="020B0609020204030204" pitchFamily="49" charset="0"/>
              </a:rPr>
              <a:t>cout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arr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[1</a:t>
            </a:r>
            <a:r>
              <a:rPr lang="en-US" sz="2800" dirty="0">
                <a:solidFill>
                  <a:schemeClr val="bg1"/>
                </a:solidFill>
                <a:latin typeface="Consolas" panose="020B0609020204030204" pitchFamily="49" charset="0"/>
              </a:rPr>
              <a:t>]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onsolas" panose="020B0609020204030204" pitchFamily="49" charset="0"/>
              </a:rPr>
              <a:t>endl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//2</a:t>
            </a:r>
            <a:endParaRPr lang="en-US" sz="2800" dirty="0">
              <a:solidFill>
                <a:schemeClr val="accent6">
                  <a:lumMod val="60000"/>
                  <a:lumOff val="40000"/>
                </a:schemeClr>
              </a:solidFill>
              <a:latin typeface="Consolas" panose="020B0609020204030204" pitchFamily="49" charset="0"/>
            </a:endParaRPr>
          </a:p>
          <a:p>
            <a:r>
              <a:rPr lang="en-US" sz="2800" dirty="0" err="1">
                <a:solidFill>
                  <a:schemeClr val="bg1"/>
                </a:solidFill>
                <a:latin typeface="Consolas" panose="020B0609020204030204" pitchFamily="49" charset="0"/>
              </a:rPr>
              <a:t>cout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arr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[2]</a:t>
            </a:r>
            <a:r>
              <a:rPr lang="en-US" sz="2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>
                <a:solidFill>
                  <a:srgbClr val="008080"/>
                </a:solidFill>
                <a:latin typeface="Consolas" panose="020B0609020204030204" pitchFamily="49" charset="0"/>
              </a:rPr>
              <a:t>&lt;&lt;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Consolas" panose="020B0609020204030204" pitchFamily="49" charset="0"/>
              </a:rPr>
              <a:t>endl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  <a:r>
              <a:rPr lang="en-US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nsolas" panose="020B0609020204030204" pitchFamily="49" charset="0"/>
              </a:rPr>
              <a:t>//3</a:t>
            </a:r>
            <a:endParaRPr lang="en-US" sz="2800" dirty="0">
              <a:solidFill>
                <a:schemeClr val="accent6">
                  <a:lumMod val="60000"/>
                  <a:lumOff val="40000"/>
                </a:schemeClr>
              </a:solidFill>
              <a:latin typeface="Consolas" panose="020B0609020204030204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66610" y="2661503"/>
            <a:ext cx="615042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for 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(</a:t>
            </a:r>
            <a:r>
              <a:rPr lang="en-US" sz="2400" dirty="0">
                <a:solidFill>
                  <a:srgbClr val="B4C7E7"/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i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 = </a:t>
            </a:r>
            <a:r>
              <a:rPr lang="en-US" sz="2400" dirty="0" smtClean="0">
                <a:solidFill>
                  <a:srgbClr val="FFD966"/>
                </a:solidFill>
                <a:latin typeface="Consolas" panose="020B0609020204030204" pitchFamily="49" charset="0"/>
              </a:rPr>
              <a:t>0</a:t>
            </a:r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;i&lt;=</a:t>
            </a:r>
            <a:r>
              <a:rPr lang="en-US" sz="2400" dirty="0" err="1" smtClean="0">
                <a:solidFill>
                  <a:srgbClr val="B4C7E7"/>
                </a:solidFill>
                <a:latin typeface="Consolas" panose="020B0609020204030204" pitchFamily="49" charset="0"/>
              </a:rPr>
              <a:t>sizeof</a:t>
            </a:r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(</a:t>
            </a:r>
            <a:r>
              <a:rPr lang="en-US" sz="24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arr</a:t>
            </a:r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);</a:t>
            </a:r>
            <a:r>
              <a:rPr lang="en-US" sz="24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i</a:t>
            </a:r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++)</a:t>
            </a:r>
          </a:p>
          <a:p>
            <a:r>
              <a:rPr lang="bg-BG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	{</a:t>
            </a:r>
            <a:endParaRPr lang="en-US" sz="24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bg-BG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		</a:t>
            </a:r>
            <a:r>
              <a:rPr lang="en-US" sz="24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cout</a:t>
            </a:r>
            <a:r>
              <a:rPr lang="en-US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&lt;&lt; </a:t>
            </a:r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arr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[</a:t>
            </a:r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i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] &lt;&lt; </a:t>
            </a:r>
            <a:r>
              <a:rPr lang="en-US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endl</a:t>
            </a:r>
            <a:r>
              <a:rPr lang="en-US" sz="2400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bg-BG" sz="24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	}</a:t>
            </a:r>
            <a:endParaRPr lang="bg-BG" sz="2400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2198913" y="413657"/>
            <a:ext cx="944880" cy="2126343"/>
            <a:chOff x="-2198913" y="413657"/>
            <a:chExt cx="944880" cy="2126343"/>
          </a:xfrm>
        </p:grpSpPr>
        <p:sp>
          <p:nvSpPr>
            <p:cNvPr id="6" name="Rectangle 5"/>
            <p:cNvSpPr/>
            <p:nvPr/>
          </p:nvSpPr>
          <p:spPr>
            <a:xfrm>
              <a:off x="-2135775" y="413657"/>
              <a:ext cx="881742" cy="304800"/>
            </a:xfrm>
            <a:prstGeom prst="rect">
              <a:avLst/>
            </a:prstGeom>
            <a:solidFill>
              <a:srgbClr val="FFD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7" name="Rectangle 6"/>
            <p:cNvSpPr/>
            <p:nvPr/>
          </p:nvSpPr>
          <p:spPr>
            <a:xfrm>
              <a:off x="-2167344" y="777966"/>
              <a:ext cx="881742" cy="304800"/>
            </a:xfrm>
            <a:prstGeom prst="rect">
              <a:avLst/>
            </a:prstGeom>
            <a:solidFill>
              <a:srgbClr val="B4C7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2198913" y="1142275"/>
              <a:ext cx="881742" cy="304800"/>
            </a:xfrm>
            <a:prstGeom prst="rect">
              <a:avLst/>
            </a:prstGeom>
            <a:solidFill>
              <a:srgbClr val="9DC3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" name="Rectangle 8"/>
            <p:cNvSpPr/>
            <p:nvPr/>
          </p:nvSpPr>
          <p:spPr>
            <a:xfrm>
              <a:off x="-2198913" y="1506586"/>
              <a:ext cx="881742" cy="3048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2198913" y="1853479"/>
              <a:ext cx="881742" cy="304800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-2167344" y="2235200"/>
              <a:ext cx="881742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231418" y="2696302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>
                <a:solidFill>
                  <a:schemeClr val="accent1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i</a:t>
            </a:r>
            <a:r>
              <a:rPr lang="en-US" sz="28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onsolas" panose="020B0609020204030204" pitchFamily="49" charset="0"/>
              </a:rPr>
              <a:t>nt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arr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 [] = {</a:t>
            </a:r>
            <a:r>
              <a:rPr lang="en-US" sz="2800" dirty="0" smtClean="0">
                <a:solidFill>
                  <a:srgbClr val="FFD966"/>
                </a:solidFill>
                <a:latin typeface="Consolas" panose="020B0609020204030204" pitchFamily="49" charset="0"/>
              </a:rPr>
              <a:t>1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,</a:t>
            </a:r>
            <a:r>
              <a:rPr lang="en-US" sz="2800" dirty="0" smtClean="0">
                <a:solidFill>
                  <a:srgbClr val="FFD966"/>
                </a:solidFill>
                <a:latin typeface="Consolas" panose="020B0609020204030204" pitchFamily="49" charset="0"/>
              </a:rPr>
              <a:t>2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,</a:t>
            </a:r>
            <a:r>
              <a:rPr lang="en-US" sz="2800" dirty="0" smtClean="0">
                <a:solidFill>
                  <a:srgbClr val="FFD966"/>
                </a:solidFill>
                <a:latin typeface="Consolas" panose="020B0609020204030204" pitchFamily="49" charset="0"/>
              </a:rPr>
              <a:t>3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};</a:t>
            </a:r>
            <a:endParaRPr lang="bg-BG" sz="2800" dirty="0" smtClean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-2198913" y="2696302"/>
            <a:ext cx="881742" cy="304800"/>
          </a:xfrm>
          <a:prstGeom prst="rect">
            <a:avLst/>
          </a:prstGeom>
          <a:solidFill>
            <a:srgbClr val="4D4D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90537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0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sz="3200" dirty="0" smtClean="0">
                <a:solidFill>
                  <a:srgbClr val="BFBFBF"/>
                </a:solidFill>
              </a:rPr>
              <a:t>Символен низ</a:t>
            </a:r>
            <a:endParaRPr lang="bg-BG" sz="3200" dirty="0">
              <a:solidFill>
                <a:srgbClr val="BFBFB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58060" y="2880680"/>
            <a:ext cx="9414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&lt;име_на_тип</a:t>
            </a:r>
            <a:r>
              <a:rPr lang="bg-BG" sz="2800" dirty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&gt; &lt;</a:t>
            </a:r>
            <a:r>
              <a:rPr lang="bg-BG" sz="2800" dirty="0" err="1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име_на_низ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&gt;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 [&lt;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дължина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&gt;]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bg-BG" sz="2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58060" y="3454101"/>
            <a:ext cx="96758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char</a:t>
            </a:r>
            <a:r>
              <a:rPr lang="bg-BG" sz="2800" dirty="0" smtClean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     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name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          [5] = </a:t>
            </a:r>
            <a:r>
              <a:rPr lang="bg-BG" sz="2400" dirty="0">
                <a:solidFill>
                  <a:srgbClr val="FFD966"/>
                </a:solidFill>
                <a:latin typeface="Consolas" panose="020B0609020204030204" pitchFamily="49" charset="0"/>
              </a:rPr>
              <a:t>"</a:t>
            </a:r>
            <a:r>
              <a:rPr lang="en-US" sz="2400" dirty="0" smtClean="0">
                <a:solidFill>
                  <a:srgbClr val="FFD966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Ivan</a:t>
            </a:r>
            <a:r>
              <a:rPr lang="bg-BG" sz="2400" dirty="0">
                <a:solidFill>
                  <a:srgbClr val="FFD966"/>
                </a:solidFill>
                <a:latin typeface="Consolas" panose="020B0609020204030204" pitchFamily="49" charset="0"/>
              </a:rPr>
              <a:t>"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bg-BG" sz="2800" dirty="0">
              <a:solidFill>
                <a:schemeClr val="bg1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6390686"/>
              </p:ext>
            </p:extLst>
          </p:nvPr>
        </p:nvGraphicFramePr>
        <p:xfrm>
          <a:off x="3704423" y="4520964"/>
          <a:ext cx="4521900" cy="59532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51665">
                  <a:extLst>
                    <a:ext uri="{9D8B030D-6E8A-4147-A177-3AD203B41FA5}">
                      <a16:colId xmlns:a16="http://schemas.microsoft.com/office/drawing/2014/main" val="2608569863"/>
                    </a:ext>
                  </a:extLst>
                </a:gridCol>
                <a:gridCol w="451665">
                  <a:extLst>
                    <a:ext uri="{9D8B030D-6E8A-4147-A177-3AD203B41FA5}">
                      <a16:colId xmlns:a16="http://schemas.microsoft.com/office/drawing/2014/main" val="2506038417"/>
                    </a:ext>
                  </a:extLst>
                </a:gridCol>
                <a:gridCol w="451665">
                  <a:extLst>
                    <a:ext uri="{9D8B030D-6E8A-4147-A177-3AD203B41FA5}">
                      <a16:colId xmlns:a16="http://schemas.microsoft.com/office/drawing/2014/main" val="4156407324"/>
                    </a:ext>
                  </a:extLst>
                </a:gridCol>
                <a:gridCol w="451665">
                  <a:extLst>
                    <a:ext uri="{9D8B030D-6E8A-4147-A177-3AD203B41FA5}">
                      <a16:colId xmlns:a16="http://schemas.microsoft.com/office/drawing/2014/main" val="2129216082"/>
                    </a:ext>
                  </a:extLst>
                </a:gridCol>
                <a:gridCol w="451665">
                  <a:extLst>
                    <a:ext uri="{9D8B030D-6E8A-4147-A177-3AD203B41FA5}">
                      <a16:colId xmlns:a16="http://schemas.microsoft.com/office/drawing/2014/main" val="3476297288"/>
                    </a:ext>
                  </a:extLst>
                </a:gridCol>
                <a:gridCol w="452715">
                  <a:extLst>
                    <a:ext uri="{9D8B030D-6E8A-4147-A177-3AD203B41FA5}">
                      <a16:colId xmlns:a16="http://schemas.microsoft.com/office/drawing/2014/main" val="840695955"/>
                    </a:ext>
                  </a:extLst>
                </a:gridCol>
                <a:gridCol w="452715">
                  <a:extLst>
                    <a:ext uri="{9D8B030D-6E8A-4147-A177-3AD203B41FA5}">
                      <a16:colId xmlns:a16="http://schemas.microsoft.com/office/drawing/2014/main" val="3556378574"/>
                    </a:ext>
                  </a:extLst>
                </a:gridCol>
                <a:gridCol w="452715">
                  <a:extLst>
                    <a:ext uri="{9D8B030D-6E8A-4147-A177-3AD203B41FA5}">
                      <a16:colId xmlns:a16="http://schemas.microsoft.com/office/drawing/2014/main" val="3746892479"/>
                    </a:ext>
                  </a:extLst>
                </a:gridCol>
                <a:gridCol w="452715">
                  <a:extLst>
                    <a:ext uri="{9D8B030D-6E8A-4147-A177-3AD203B41FA5}">
                      <a16:colId xmlns:a16="http://schemas.microsoft.com/office/drawing/2014/main" val="2854192027"/>
                    </a:ext>
                  </a:extLst>
                </a:gridCol>
                <a:gridCol w="452715">
                  <a:extLst>
                    <a:ext uri="{9D8B030D-6E8A-4147-A177-3AD203B41FA5}">
                      <a16:colId xmlns:a16="http://schemas.microsoft.com/office/drawing/2014/main" val="3499471445"/>
                    </a:ext>
                  </a:extLst>
                </a:gridCol>
              </a:tblGrid>
              <a:tr h="297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 dirty="0">
                          <a:solidFill>
                            <a:schemeClr val="bg1"/>
                          </a:solidFill>
                          <a:effectLst/>
                        </a:rPr>
                        <a:t>ОП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I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v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a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</a:rPr>
                        <a:t>n</a:t>
                      </a:r>
                      <a:endParaRPr lang="bg-BG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\0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</a:rPr>
                        <a:t>\0</a:t>
                      </a:r>
                      <a:endParaRPr lang="bg-BG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\0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\0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1"/>
                          </a:solidFill>
                          <a:effectLst/>
                        </a:rPr>
                        <a:t>\0</a:t>
                      </a:r>
                      <a:endParaRPr lang="bg-BG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0697442"/>
                  </a:ext>
                </a:extLst>
              </a:tr>
              <a:tr h="2976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80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bg-BG" sz="160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0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4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7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/>
                          </a:solidFill>
                          <a:effectLst/>
                        </a:rPr>
                        <a:t>8</a:t>
                      </a:r>
                      <a:endParaRPr lang="bg-BG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7659832"/>
                  </a:ext>
                </a:extLst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-2198913" y="413657"/>
            <a:ext cx="944880" cy="2126343"/>
            <a:chOff x="-2198913" y="413657"/>
            <a:chExt cx="944880" cy="2126343"/>
          </a:xfrm>
        </p:grpSpPr>
        <p:sp>
          <p:nvSpPr>
            <p:cNvPr id="9" name="Rectangle 8"/>
            <p:cNvSpPr/>
            <p:nvPr/>
          </p:nvSpPr>
          <p:spPr>
            <a:xfrm>
              <a:off x="-2135775" y="413657"/>
              <a:ext cx="881742" cy="304800"/>
            </a:xfrm>
            <a:prstGeom prst="rect">
              <a:avLst/>
            </a:prstGeom>
            <a:solidFill>
              <a:srgbClr val="FFD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2167344" y="777966"/>
              <a:ext cx="881742" cy="304800"/>
            </a:xfrm>
            <a:prstGeom prst="rect">
              <a:avLst/>
            </a:prstGeom>
            <a:solidFill>
              <a:srgbClr val="B4C7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-2198913" y="1142275"/>
              <a:ext cx="881742" cy="304800"/>
            </a:xfrm>
            <a:prstGeom prst="rect">
              <a:avLst/>
            </a:prstGeom>
            <a:solidFill>
              <a:srgbClr val="9DC3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-2198913" y="1506586"/>
              <a:ext cx="881742" cy="3048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-2198913" y="1853479"/>
              <a:ext cx="881742" cy="304800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-2167344" y="2235200"/>
              <a:ext cx="881742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</p:spTree>
    <p:extLst>
      <p:ext uri="{BB962C8B-B14F-4D97-AF65-F5344CB8AC3E}">
        <p14:creationId xmlns:p14="http://schemas.microsoft.com/office/powerpoint/2010/main" val="112405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0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sz="3200" dirty="0" smtClean="0">
                <a:solidFill>
                  <a:srgbClr val="BFBFBF"/>
                </a:solidFill>
              </a:rPr>
              <a:t>Структура</a:t>
            </a:r>
            <a:endParaRPr lang="bg-BG" sz="3200" dirty="0">
              <a:solidFill>
                <a:srgbClr val="BFBFB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5679" y="2251119"/>
            <a:ext cx="56056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&lt;име_на_тип&gt; </a:t>
            </a:r>
            <a:r>
              <a:rPr lang="bg-BG" sz="2000" dirty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&lt;</a:t>
            </a:r>
            <a:r>
              <a:rPr lang="bg-BG" sz="2000" dirty="0" err="1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име_на_структура</a:t>
            </a:r>
            <a:r>
              <a:rPr lang="bg-BG" sz="20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&gt;</a:t>
            </a:r>
            <a:endParaRPr lang="en-US" sz="2000" dirty="0" smtClean="0">
              <a:solidFill>
                <a:schemeClr val="bg1"/>
              </a:solidFill>
              <a:latin typeface="Consolas" panose="020B0609020204030204" pitchFamily="49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bg-BG" sz="2000" dirty="0">
              <a:solidFill>
                <a:schemeClr val="bg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-2198913" y="413657"/>
            <a:ext cx="944880" cy="2126343"/>
            <a:chOff x="-2198913" y="413657"/>
            <a:chExt cx="944880" cy="2126343"/>
          </a:xfrm>
        </p:grpSpPr>
        <p:sp>
          <p:nvSpPr>
            <p:cNvPr id="7" name="Rectangle 6"/>
            <p:cNvSpPr/>
            <p:nvPr/>
          </p:nvSpPr>
          <p:spPr>
            <a:xfrm>
              <a:off x="-2135775" y="413657"/>
              <a:ext cx="881742" cy="304800"/>
            </a:xfrm>
            <a:prstGeom prst="rect">
              <a:avLst/>
            </a:prstGeom>
            <a:solidFill>
              <a:srgbClr val="FFD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8" name="Rectangle 7"/>
            <p:cNvSpPr/>
            <p:nvPr/>
          </p:nvSpPr>
          <p:spPr>
            <a:xfrm>
              <a:off x="-2167344" y="777966"/>
              <a:ext cx="881742" cy="304800"/>
            </a:xfrm>
            <a:prstGeom prst="rect">
              <a:avLst/>
            </a:prstGeom>
            <a:solidFill>
              <a:srgbClr val="B4C7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" name="Rectangle 8"/>
            <p:cNvSpPr/>
            <p:nvPr/>
          </p:nvSpPr>
          <p:spPr>
            <a:xfrm>
              <a:off x="-2198913" y="1142275"/>
              <a:ext cx="881742" cy="304800"/>
            </a:xfrm>
            <a:prstGeom prst="rect">
              <a:avLst/>
            </a:prstGeom>
            <a:solidFill>
              <a:srgbClr val="9DC3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2198913" y="1506586"/>
              <a:ext cx="881742" cy="3048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-2198913" y="1853479"/>
              <a:ext cx="881742" cy="304800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-2167344" y="2235200"/>
              <a:ext cx="881742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  <p:sp>
        <p:nvSpPr>
          <p:cNvPr id="2" name="Rectangle 1"/>
          <p:cNvSpPr/>
          <p:nvPr/>
        </p:nvSpPr>
        <p:spPr>
          <a:xfrm>
            <a:off x="7030275" y="2274838"/>
            <a:ext cx="398890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400" dirty="0" err="1">
                <a:solidFill>
                  <a:srgbClr val="9DC3E6"/>
                </a:solidFill>
                <a:latin typeface="Consolas" panose="020B0609020204030204" pitchFamily="49" charset="0"/>
              </a:rPr>
              <a:t>struct</a:t>
            </a:r>
            <a:r>
              <a:rPr lang="bg-BG" sz="2400" dirty="0">
                <a:latin typeface="Consolas" panose="020B0609020204030204" pitchFamily="49" charset="0"/>
              </a:rPr>
              <a:t> </a:t>
            </a:r>
            <a:r>
              <a:rPr lang="bg-BG" sz="2400" dirty="0" err="1">
                <a:solidFill>
                  <a:srgbClr val="92D050"/>
                </a:solidFill>
                <a:latin typeface="Consolas" panose="020B0609020204030204" pitchFamily="49" charset="0"/>
              </a:rPr>
              <a:t>person</a:t>
            </a:r>
            <a:endParaRPr lang="bg-BG" sz="2400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r>
              <a:rPr lang="bg-BG" sz="2400" dirty="0">
                <a:solidFill>
                  <a:schemeClr val="bg1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bg-BG" sz="2400" dirty="0">
                <a:latin typeface="Consolas" panose="020B0609020204030204" pitchFamily="49" charset="0"/>
              </a:rPr>
              <a:t>	</a:t>
            </a:r>
            <a:r>
              <a:rPr lang="bg-BG" sz="2400" dirty="0" err="1">
                <a:solidFill>
                  <a:srgbClr val="B4C7E7"/>
                </a:solidFill>
                <a:latin typeface="Consolas" panose="020B0609020204030204" pitchFamily="49" charset="0"/>
              </a:rPr>
              <a:t>string</a:t>
            </a:r>
            <a:r>
              <a:rPr lang="bg-BG" sz="2400" dirty="0">
                <a:latin typeface="Consolas" panose="020B0609020204030204" pitchFamily="49" charset="0"/>
              </a:rPr>
              <a:t> </a:t>
            </a:r>
            <a:r>
              <a:rPr lang="bg-BG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name</a:t>
            </a:r>
            <a:r>
              <a:rPr lang="bg-BG" sz="2400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bg-BG" sz="2400" dirty="0">
                <a:latin typeface="Consolas" panose="020B0609020204030204" pitchFamily="49" charset="0"/>
              </a:rPr>
              <a:t>	</a:t>
            </a:r>
            <a:r>
              <a:rPr lang="bg-BG" sz="2400" dirty="0">
                <a:solidFill>
                  <a:srgbClr val="B4C7E7"/>
                </a:solidFill>
                <a:latin typeface="Consolas" panose="020B0609020204030204" pitchFamily="49" charset="0"/>
              </a:rPr>
              <a:t>int</a:t>
            </a:r>
            <a:r>
              <a:rPr lang="bg-BG" sz="2400" dirty="0">
                <a:latin typeface="Consolas" panose="020B0609020204030204" pitchFamily="49" charset="0"/>
              </a:rPr>
              <a:t> </a:t>
            </a:r>
            <a:r>
              <a:rPr lang="bg-BG" sz="2400" dirty="0">
                <a:solidFill>
                  <a:schemeClr val="bg1"/>
                </a:solidFill>
                <a:latin typeface="Consolas" panose="020B0609020204030204" pitchFamily="49" charset="0"/>
              </a:rPr>
              <a:t>age;</a:t>
            </a:r>
          </a:p>
          <a:p>
            <a:r>
              <a:rPr lang="bg-BG" sz="2400" dirty="0">
                <a:solidFill>
                  <a:schemeClr val="bg1"/>
                </a:solidFill>
                <a:latin typeface="Consolas" panose="020B0609020204030204" pitchFamily="49" charset="0"/>
              </a:rPr>
              <a:t>} ;</a:t>
            </a:r>
          </a:p>
          <a:p>
            <a:r>
              <a:rPr lang="bg-BG" sz="2400" dirty="0">
                <a:latin typeface="Consolas" panose="020B0609020204030204" pitchFamily="49" charset="0"/>
              </a:rPr>
              <a:t>	</a:t>
            </a:r>
            <a:r>
              <a:rPr lang="bg-BG" sz="2400" dirty="0" err="1">
                <a:solidFill>
                  <a:schemeClr val="bg1"/>
                </a:solidFill>
                <a:latin typeface="Consolas" panose="020B0609020204030204" pitchFamily="49" charset="0"/>
              </a:rPr>
              <a:t>person</a:t>
            </a:r>
            <a:r>
              <a:rPr lang="bg-BG" sz="2400" dirty="0">
                <a:solidFill>
                  <a:schemeClr val="bg1"/>
                </a:solidFill>
                <a:latin typeface="Consolas" panose="020B0609020204030204" pitchFamily="49" charset="0"/>
              </a:rPr>
              <a:t> p1, p2;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05679" y="2741449"/>
            <a:ext cx="56056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{</a:t>
            </a:r>
          </a:p>
          <a:p>
            <a:r>
              <a:rPr lang="bg-BG" sz="20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&lt;име_на_тип1&gt;</a:t>
            </a:r>
            <a:r>
              <a:rPr lang="en-US" sz="20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bg-BG" sz="2000" dirty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&lt;</a:t>
            </a:r>
            <a:r>
              <a:rPr lang="bg-BG" sz="20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име_на_променлива1&gt;;</a:t>
            </a:r>
            <a:endParaRPr lang="bg-BG" sz="2000" dirty="0">
              <a:solidFill>
                <a:schemeClr val="bg1"/>
              </a:solidFill>
              <a:latin typeface="Consolas" panose="020B0609020204030204" pitchFamily="49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bg-BG" sz="20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5679" y="3539554"/>
            <a:ext cx="560567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…………………………………………</a:t>
            </a:r>
            <a:endParaRPr lang="bg-BG" sz="2000" dirty="0" smtClean="0">
              <a:solidFill>
                <a:schemeClr val="bg1"/>
              </a:solidFill>
              <a:latin typeface="Consolas" panose="020B0609020204030204" pitchFamily="49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bg-BG" sz="2000" dirty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&lt;</a:t>
            </a:r>
            <a:r>
              <a:rPr lang="bg-BG" sz="20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име_на_тип</a:t>
            </a:r>
            <a:r>
              <a:rPr lang="en-US" sz="20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bg-BG" sz="20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&gt;</a:t>
            </a:r>
            <a:r>
              <a:rPr lang="en-US" sz="20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bg-BG" sz="2000" dirty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&lt;</a:t>
            </a:r>
            <a:r>
              <a:rPr lang="bg-BG" sz="2000" dirty="0" err="1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име_на_променлива</a:t>
            </a:r>
            <a:r>
              <a:rPr lang="en-US" sz="20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bg-BG" sz="20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&gt;;</a:t>
            </a:r>
            <a:endParaRPr lang="en-US" sz="2000" dirty="0">
              <a:solidFill>
                <a:schemeClr val="bg1"/>
              </a:solidFill>
              <a:latin typeface="Consolas" panose="020B0609020204030204" pitchFamily="49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};</a:t>
            </a:r>
            <a:endParaRPr lang="bg-BG" sz="2000" dirty="0">
              <a:solidFill>
                <a:schemeClr val="bg1"/>
              </a:solidFill>
              <a:latin typeface="Consolas" panose="020B0609020204030204" pitchFamily="49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bg-BG" sz="2000" dirty="0">
              <a:solidFill>
                <a:schemeClr val="bg1"/>
              </a:solidFill>
              <a:latin typeface="Consolas" panose="020B0609020204030204" pitchFamily="49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bg-BG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694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13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0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sz="3200" dirty="0" smtClean="0">
                <a:solidFill>
                  <a:srgbClr val="BFBFBF"/>
                </a:solidFill>
              </a:rPr>
              <a:t>Съставни типове</a:t>
            </a:r>
            <a:endParaRPr lang="bg-BG" sz="3200" dirty="0">
              <a:solidFill>
                <a:srgbClr val="BFBFB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252" y="2521059"/>
            <a:ext cx="325415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Масив</a:t>
            </a:r>
            <a:endParaRPr lang="en-US" sz="2800" dirty="0" smtClean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bg-BG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Символен низ</a:t>
            </a:r>
          </a:p>
          <a:p>
            <a:r>
              <a:rPr lang="bg-BG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</a:t>
            </a:r>
            <a:endParaRPr lang="bg-BG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78114" y="2482394"/>
            <a:ext cx="5789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int</a:t>
            </a:r>
            <a:r>
              <a:rPr lang="bg-BG" sz="2800" dirty="0" smtClean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a [] = {</a:t>
            </a:r>
            <a:r>
              <a:rPr lang="en-US" sz="2800" dirty="0" smtClean="0">
                <a:solidFill>
                  <a:srgbClr val="FFD966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1,2,3,4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}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bg-BG" sz="28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894977" y="2854436"/>
            <a:ext cx="510627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9DC3E6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char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b [] = </a:t>
            </a:r>
            <a:r>
              <a:rPr lang="bg-BG" sz="2800" dirty="0" smtClean="0">
                <a:solidFill>
                  <a:srgbClr val="FFD966"/>
                </a:solidFill>
                <a:latin typeface="Consolas" panose="020B0609020204030204" pitchFamily="49" charset="0"/>
              </a:rPr>
              <a:t>"</a:t>
            </a:r>
            <a:r>
              <a:rPr lang="en-US" sz="2800" dirty="0" err="1" smtClean="0">
                <a:solidFill>
                  <a:srgbClr val="FFD966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Svetlyo</a:t>
            </a:r>
            <a:r>
              <a:rPr lang="bg-BG" sz="2800" dirty="0" smtClean="0">
                <a:solidFill>
                  <a:srgbClr val="FFD966"/>
                </a:solidFill>
                <a:latin typeface="Consolas" panose="020B0609020204030204" pitchFamily="49" charset="0"/>
              </a:rPr>
              <a:t>"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</a:t>
            </a:r>
          </a:p>
          <a:p>
            <a:r>
              <a:rPr lang="en-US" sz="2800" dirty="0" err="1" smtClean="0">
                <a:solidFill>
                  <a:schemeClr val="accent5">
                    <a:lumMod val="40000"/>
                    <a:lumOff val="60000"/>
                  </a:schemeClr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struct</a:t>
            </a:r>
            <a:r>
              <a:rPr lang="en-US" sz="2800" dirty="0" smtClean="0">
                <a:solidFill>
                  <a:schemeClr val="accent5">
                    <a:lumMod val="40000"/>
                    <a:lumOff val="60000"/>
                  </a:schemeClr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c</a:t>
            </a:r>
          </a:p>
          <a:p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{</a:t>
            </a:r>
            <a:endParaRPr lang="bg-BG" sz="28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bg-BG" sz="2800" dirty="0">
                <a:latin typeface="Consolas" panose="020B0609020204030204" pitchFamily="49" charset="0"/>
              </a:rPr>
              <a:t>	</a:t>
            </a:r>
            <a:r>
              <a:rPr lang="bg-BG" sz="2800" dirty="0" err="1">
                <a:solidFill>
                  <a:srgbClr val="B4C7E7"/>
                </a:solidFill>
                <a:latin typeface="Consolas" panose="020B0609020204030204" pitchFamily="49" charset="0"/>
              </a:rPr>
              <a:t>string</a:t>
            </a:r>
            <a:r>
              <a:rPr lang="bg-BG" sz="2800" dirty="0">
                <a:latin typeface="Consolas" panose="020B0609020204030204" pitchFamily="49" charset="0"/>
              </a:rPr>
              <a:t> </a:t>
            </a:r>
            <a:r>
              <a:rPr lang="bg-BG" sz="2800" dirty="0" err="1">
                <a:solidFill>
                  <a:schemeClr val="bg1"/>
                </a:solidFill>
                <a:latin typeface="Consolas" panose="020B0609020204030204" pitchFamily="49" charset="0"/>
              </a:rPr>
              <a:t>name</a:t>
            </a:r>
            <a:r>
              <a:rPr lang="bg-BG" sz="2800" dirty="0">
                <a:solidFill>
                  <a:schemeClr val="bg1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bg-BG" sz="2800" dirty="0">
                <a:latin typeface="Consolas" panose="020B0609020204030204" pitchFamily="49" charset="0"/>
              </a:rPr>
              <a:t>	</a:t>
            </a:r>
            <a:r>
              <a:rPr lang="bg-BG" sz="2800" dirty="0">
                <a:solidFill>
                  <a:srgbClr val="B4C7E7"/>
                </a:solidFill>
                <a:latin typeface="Consolas" panose="020B0609020204030204" pitchFamily="49" charset="0"/>
              </a:rPr>
              <a:t>int</a:t>
            </a:r>
            <a:r>
              <a:rPr lang="bg-BG" sz="2800" dirty="0">
                <a:latin typeface="Consolas" panose="020B0609020204030204" pitchFamily="49" charset="0"/>
              </a:rPr>
              <a:t> </a:t>
            </a:r>
            <a:r>
              <a:rPr lang="bg-BG" sz="2800" dirty="0">
                <a:solidFill>
                  <a:schemeClr val="bg1"/>
                </a:solidFill>
                <a:latin typeface="Consolas" panose="020B0609020204030204" pitchFamily="49" charset="0"/>
              </a:rPr>
              <a:t>age;</a:t>
            </a:r>
          </a:p>
          <a:p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</a:rPr>
              <a:t>};</a:t>
            </a:r>
            <a:endParaRPr lang="bg-BG" sz="2800" dirty="0">
              <a:solidFill>
                <a:schemeClr val="bg1"/>
              </a:solidFill>
              <a:latin typeface="Consolas" panose="020B0609020204030204" pitchFamily="49" charset="0"/>
            </a:endParaRPr>
          </a:p>
          <a:p>
            <a:r>
              <a:rPr lang="bg-BG" sz="2800" dirty="0">
                <a:latin typeface="Consolas" panose="020B0609020204030204" pitchFamily="49" charset="0"/>
              </a:rPr>
              <a:t>	</a:t>
            </a:r>
            <a:r>
              <a:rPr lang="bg-BG" sz="2800" dirty="0" err="1">
                <a:solidFill>
                  <a:schemeClr val="bg1"/>
                </a:solidFill>
                <a:latin typeface="Consolas" panose="020B0609020204030204" pitchFamily="49" charset="0"/>
              </a:rPr>
              <a:t>person</a:t>
            </a:r>
            <a:r>
              <a:rPr lang="bg-BG" sz="2800" dirty="0">
                <a:solidFill>
                  <a:schemeClr val="bg1"/>
                </a:solidFill>
                <a:latin typeface="Consolas" panose="020B0609020204030204" pitchFamily="49" charset="0"/>
              </a:rPr>
              <a:t> p1, p2;</a:t>
            </a:r>
          </a:p>
          <a:p>
            <a:endParaRPr lang="bg-BG" sz="2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246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0" grpId="0"/>
      <p:bldP spid="1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2907212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dirty="0"/>
              <a:t>Типове данни</a:t>
            </a:r>
          </a:p>
        </p:txBody>
      </p:sp>
      <p:cxnSp>
        <p:nvCxnSpPr>
          <p:cNvPr id="5" name="Elbow Connector 4"/>
          <p:cNvCxnSpPr/>
          <p:nvPr/>
        </p:nvCxnSpPr>
        <p:spPr>
          <a:xfrm rot="10800000" flipV="1">
            <a:off x="2609556" y="3449791"/>
            <a:ext cx="1110964" cy="605361"/>
          </a:xfrm>
          <a:prstGeom prst="bentConnector2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529274" y="4184075"/>
            <a:ext cx="22879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Скаларни</a:t>
            </a:r>
            <a:endParaRPr lang="bg-BG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Elbow Connector 6"/>
          <p:cNvCxnSpPr/>
          <p:nvPr/>
        </p:nvCxnSpPr>
        <p:spPr>
          <a:xfrm rot="10800000" flipH="1" flipV="1">
            <a:off x="8727335" y="3457049"/>
            <a:ext cx="1110964" cy="605361"/>
          </a:xfrm>
          <a:prstGeom prst="bentConnector2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727335" y="4289082"/>
            <a:ext cx="22879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Съставни</a:t>
            </a:r>
            <a:endParaRPr lang="bg-BG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2198913" y="413657"/>
            <a:ext cx="944880" cy="2126343"/>
            <a:chOff x="-2198913" y="413657"/>
            <a:chExt cx="944880" cy="2126343"/>
          </a:xfrm>
        </p:grpSpPr>
        <p:sp>
          <p:nvSpPr>
            <p:cNvPr id="9" name="Rectangle 8"/>
            <p:cNvSpPr/>
            <p:nvPr/>
          </p:nvSpPr>
          <p:spPr>
            <a:xfrm>
              <a:off x="-2135775" y="413657"/>
              <a:ext cx="881742" cy="304800"/>
            </a:xfrm>
            <a:prstGeom prst="rect">
              <a:avLst/>
            </a:prstGeom>
            <a:solidFill>
              <a:srgbClr val="FFD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2167344" y="777966"/>
              <a:ext cx="881742" cy="304800"/>
            </a:xfrm>
            <a:prstGeom prst="rect">
              <a:avLst/>
            </a:prstGeom>
            <a:solidFill>
              <a:srgbClr val="B4C7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-2198913" y="1142275"/>
              <a:ext cx="881742" cy="304800"/>
            </a:xfrm>
            <a:prstGeom prst="rect">
              <a:avLst/>
            </a:prstGeom>
            <a:solidFill>
              <a:srgbClr val="9DC3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-2198913" y="1506586"/>
              <a:ext cx="881742" cy="3048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-2198913" y="1853479"/>
              <a:ext cx="881742" cy="304800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-2167344" y="2235200"/>
              <a:ext cx="881742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</p:spTree>
    <p:extLst>
      <p:ext uri="{BB962C8B-B14F-4D97-AF65-F5344CB8AC3E}">
        <p14:creationId xmlns:p14="http://schemas.microsoft.com/office/powerpoint/2010/main" val="88558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2907212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dirty="0" smtClean="0"/>
              <a:t>Скаларни</a:t>
            </a:r>
            <a:endParaRPr lang="bg-BG" dirty="0"/>
          </a:p>
        </p:txBody>
      </p:sp>
      <p:sp>
        <p:nvSpPr>
          <p:cNvPr id="48" name="TextBox 47"/>
          <p:cNvSpPr txBox="1"/>
          <p:nvPr/>
        </p:nvSpPr>
        <p:spPr>
          <a:xfrm>
            <a:off x="1001486" y="4219077"/>
            <a:ext cx="2815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Целочислен</a:t>
            </a:r>
            <a:endParaRPr lang="bg-BG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216980" y="4265747"/>
            <a:ext cx="1855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Реален</a:t>
            </a:r>
            <a:endParaRPr lang="bg-BG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472158" y="4242412"/>
            <a:ext cx="1855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Булев</a:t>
            </a:r>
            <a:endParaRPr lang="bg-BG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727335" y="4289082"/>
            <a:ext cx="23869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Символен</a:t>
            </a:r>
            <a:endParaRPr lang="bg-BG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50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8" grpId="0"/>
      <p:bldP spid="49" grpId="0"/>
      <p:bldP spid="50" grpId="0"/>
      <p:bldP spid="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0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sz="3200" dirty="0" smtClean="0">
                <a:solidFill>
                  <a:srgbClr val="BFBFBF"/>
                </a:solidFill>
              </a:rPr>
              <a:t>Използвана памет</a:t>
            </a:r>
            <a:endParaRPr lang="bg-BG" sz="3200" dirty="0">
              <a:solidFill>
                <a:srgbClr val="BFBFBF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949972"/>
              </p:ext>
            </p:extLst>
          </p:nvPr>
        </p:nvGraphicFramePr>
        <p:xfrm>
          <a:off x="2032000" y="2501900"/>
          <a:ext cx="8128000" cy="1854200"/>
        </p:xfrm>
        <a:graphic>
          <a:graphicData uri="http://schemas.openxmlformats.org/drawingml/2006/table">
            <a:tbl>
              <a:tblPr firstRow="1" bandRow="1">
                <a:tableStyleId>{D03447BB-5D67-496B-8E87-E561075AD55C}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46061328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667579355"/>
                    </a:ext>
                  </a:extLst>
                </a:gridCol>
                <a:gridCol w="2766646">
                  <a:extLst>
                    <a:ext uri="{9D8B030D-6E8A-4147-A177-3AD203B41FA5}">
                      <a16:colId xmlns:a16="http://schemas.microsoft.com/office/drawing/2014/main" val="2856208583"/>
                    </a:ext>
                  </a:extLst>
                </a:gridCol>
                <a:gridCol w="1297354">
                  <a:extLst>
                    <a:ext uri="{9D8B030D-6E8A-4147-A177-3AD203B41FA5}">
                      <a16:colId xmlns:a16="http://schemas.microsoft.com/office/drawing/2014/main" val="25954854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Тип данни</a:t>
                      </a:r>
                      <a:endParaRPr lang="bg-BG" sz="14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Ключова</a:t>
                      </a:r>
                      <a:r>
                        <a:rPr lang="bg-BG" sz="14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дума</a:t>
                      </a:r>
                      <a:endParaRPr lang="bg-BG" sz="14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b="1" kern="120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Големина</a:t>
                      </a:r>
                      <a:r>
                        <a:rPr lang="bg-BG" sz="1400" b="1" kern="1200" baseline="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на клетката</a:t>
                      </a:r>
                      <a:endParaRPr lang="bg-BG" sz="1400" b="1" kern="1200" dirty="0">
                        <a:solidFill>
                          <a:schemeClr val="lt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bg-BG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Пример</a:t>
                      </a:r>
                      <a:endParaRPr lang="bg-BG" sz="1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234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bg-BG" sz="1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целочислен</a:t>
                      </a:r>
                      <a:endParaRPr lang="bg-BG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</a:t>
                      </a:r>
                      <a:endParaRPr lang="bg-BG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2B </a:t>
                      </a:r>
                      <a:r>
                        <a:rPr lang="bg-BG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или </a:t>
                      </a:r>
                      <a:r>
                        <a:rPr lang="en-US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4B</a:t>
                      </a:r>
                      <a:endParaRPr lang="bg-BG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bg-BG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8316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bg-BG" sz="1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реален</a:t>
                      </a:r>
                      <a:endParaRPr lang="bg-BG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double</a:t>
                      </a:r>
                      <a:endParaRPr lang="bg-BG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8B</a:t>
                      </a:r>
                      <a:endParaRPr lang="bg-BG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0.4543</a:t>
                      </a:r>
                      <a:endParaRPr lang="bg-BG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117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bg-BG" sz="1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символен</a:t>
                      </a:r>
                      <a:endParaRPr lang="bg-BG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</a:t>
                      </a:r>
                      <a:endParaRPr lang="bg-BG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1B</a:t>
                      </a:r>
                      <a:endParaRPr lang="bg-BG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lang="bg-BG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4326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bg-BG" sz="18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булев</a:t>
                      </a:r>
                      <a:endParaRPr lang="bg-BG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bool</a:t>
                      </a:r>
                      <a:endParaRPr lang="bg-BG" sz="18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1B</a:t>
                      </a:r>
                      <a:endParaRPr lang="bg-BG" sz="18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false</a:t>
                      </a:r>
                      <a:endParaRPr lang="bg-BG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448859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-2167344" y="2235200"/>
            <a:ext cx="881742" cy="3048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18824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68" t="39058" r="27382" b="16306"/>
          <a:stretch/>
        </p:blipFill>
        <p:spPr>
          <a:xfrm>
            <a:off x="2161426" y="1741715"/>
            <a:ext cx="7869149" cy="3374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49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2907212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dirty="0" smtClean="0"/>
              <a:t>Константи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70750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0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sz="3200" dirty="0" smtClean="0">
                <a:solidFill>
                  <a:srgbClr val="BFBFBF"/>
                </a:solidFill>
              </a:rPr>
              <a:t>Деклариране</a:t>
            </a:r>
            <a:endParaRPr lang="bg-BG" sz="3200" dirty="0">
              <a:solidFill>
                <a:srgbClr val="BFBFB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5926" y="2947647"/>
            <a:ext cx="10760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const</a:t>
            </a:r>
            <a:r>
              <a:rPr lang="bg-BG" sz="2800" dirty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bg-BG" sz="2800" dirty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&lt;име_на_тип&gt; &lt;име_на_константа&gt; = &lt;стойност&gt;;</a:t>
            </a:r>
            <a:endParaRPr lang="bg-BG" sz="28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5926" y="3387133"/>
            <a:ext cx="107601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c</a:t>
            </a:r>
            <a:r>
              <a:rPr lang="bg-BG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ons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t</a:t>
            </a:r>
            <a:r>
              <a:rPr lang="bg-BG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double</a:t>
            </a:r>
            <a:r>
              <a:rPr lang="bg-BG" sz="2800" dirty="0" smtClean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Consolas" panose="020B0609020204030204" pitchFamily="49" charset="0"/>
                <a:ea typeface="Calibri" panose="020F0502020204030204" pitchFamily="34" charset="0"/>
                <a:cs typeface="Consolas" panose="020B0609020204030204" pitchFamily="49" charset="0"/>
              </a:rPr>
              <a:t>         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PI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          = 3.1415926536</a:t>
            </a:r>
            <a:r>
              <a:rPr lang="bg-BG" sz="2800" dirty="0" smtClean="0">
                <a:solidFill>
                  <a:schemeClr val="bg1"/>
                </a:solidFill>
                <a:latin typeface="Consolas" panose="020B0609020204030204" pitchFamily="49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bg-BG" sz="2800" dirty="0">
              <a:solidFill>
                <a:schemeClr val="bg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-2198913" y="413657"/>
            <a:ext cx="944880" cy="2126343"/>
            <a:chOff x="-2198913" y="413657"/>
            <a:chExt cx="944880" cy="2126343"/>
          </a:xfrm>
        </p:grpSpPr>
        <p:sp>
          <p:nvSpPr>
            <p:cNvPr id="8" name="Rectangle 7"/>
            <p:cNvSpPr/>
            <p:nvPr/>
          </p:nvSpPr>
          <p:spPr>
            <a:xfrm>
              <a:off x="-2135775" y="413657"/>
              <a:ext cx="881742" cy="304800"/>
            </a:xfrm>
            <a:prstGeom prst="rect">
              <a:avLst/>
            </a:prstGeom>
            <a:solidFill>
              <a:srgbClr val="FFD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9" name="Rectangle 8"/>
            <p:cNvSpPr/>
            <p:nvPr/>
          </p:nvSpPr>
          <p:spPr>
            <a:xfrm>
              <a:off x="-2167344" y="777966"/>
              <a:ext cx="881742" cy="304800"/>
            </a:xfrm>
            <a:prstGeom prst="rect">
              <a:avLst/>
            </a:prstGeom>
            <a:solidFill>
              <a:srgbClr val="B4C7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2198913" y="1142275"/>
              <a:ext cx="881742" cy="304800"/>
            </a:xfrm>
            <a:prstGeom prst="rect">
              <a:avLst/>
            </a:prstGeom>
            <a:solidFill>
              <a:srgbClr val="9DC3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-2198913" y="1506586"/>
              <a:ext cx="881742" cy="3048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-2198913" y="1853479"/>
              <a:ext cx="881742" cy="304800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-2167344" y="2235200"/>
              <a:ext cx="881742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bg-BG"/>
            </a:p>
          </p:txBody>
        </p:sp>
      </p:grpSp>
    </p:spTree>
    <p:extLst>
      <p:ext uri="{BB962C8B-B14F-4D97-AF65-F5344CB8AC3E}">
        <p14:creationId xmlns:p14="http://schemas.microsoft.com/office/powerpoint/2010/main" val="136200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4D4D4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2907212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dirty="0" smtClean="0"/>
              <a:t>Константи</a:t>
            </a:r>
            <a:endParaRPr lang="bg-BG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528138"/>
              </p:ext>
            </p:extLst>
          </p:nvPr>
        </p:nvGraphicFramePr>
        <p:xfrm>
          <a:off x="768850" y="1692874"/>
          <a:ext cx="10654301" cy="3488825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594206">
                  <a:extLst>
                    <a:ext uri="{9D8B030D-6E8A-4147-A177-3AD203B41FA5}">
                      <a16:colId xmlns:a16="http://schemas.microsoft.com/office/drawing/2014/main" val="1561591218"/>
                    </a:ext>
                  </a:extLst>
                </a:gridCol>
                <a:gridCol w="1098238">
                  <a:extLst>
                    <a:ext uri="{9D8B030D-6E8A-4147-A177-3AD203B41FA5}">
                      <a16:colId xmlns:a16="http://schemas.microsoft.com/office/drawing/2014/main" val="4129447974"/>
                    </a:ext>
                  </a:extLst>
                </a:gridCol>
                <a:gridCol w="1552495">
                  <a:extLst>
                    <a:ext uri="{9D8B030D-6E8A-4147-A177-3AD203B41FA5}">
                      <a16:colId xmlns:a16="http://schemas.microsoft.com/office/drawing/2014/main" val="153850084"/>
                    </a:ext>
                  </a:extLst>
                </a:gridCol>
                <a:gridCol w="1654139">
                  <a:extLst>
                    <a:ext uri="{9D8B030D-6E8A-4147-A177-3AD203B41FA5}">
                      <a16:colId xmlns:a16="http://schemas.microsoft.com/office/drawing/2014/main" val="820727992"/>
                    </a:ext>
                  </a:extLst>
                </a:gridCol>
                <a:gridCol w="1967092">
                  <a:extLst>
                    <a:ext uri="{9D8B030D-6E8A-4147-A177-3AD203B41FA5}">
                      <a16:colId xmlns:a16="http://schemas.microsoft.com/office/drawing/2014/main" val="1347984118"/>
                    </a:ext>
                  </a:extLst>
                </a:gridCol>
                <a:gridCol w="2788131">
                  <a:extLst>
                    <a:ext uri="{9D8B030D-6E8A-4147-A177-3AD203B41FA5}">
                      <a16:colId xmlns:a16="http://schemas.microsoft.com/office/drawing/2014/main" val="1506725032"/>
                    </a:ext>
                  </a:extLst>
                </a:gridCol>
              </a:tblGrid>
              <a:tr h="1030278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bg-BG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4011" marR="14011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Цели числа</a:t>
                      </a:r>
                      <a:endParaRPr lang="bg-BG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4011" marR="14011" marT="10800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Реални числа</a:t>
                      </a:r>
                      <a:endParaRPr lang="bg-BG" sz="14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4011" marR="14011" marT="10800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Реални числа в научен формат</a:t>
                      </a:r>
                      <a:endParaRPr lang="bg-BG" sz="14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4011" marR="14011" marT="10800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Символни константи</a:t>
                      </a:r>
                      <a:endParaRPr lang="bg-BG" sz="14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4011" marR="14011" marT="10800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Низове (текст)</a:t>
                      </a:r>
                      <a:endParaRPr lang="bg-BG" sz="14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4011" marR="14011" marT="108000" marB="0"/>
                </a:tc>
                <a:extLst>
                  <a:ext uri="{0D108BD9-81ED-4DB2-BD59-A6C34878D82A}">
                    <a16:rowId xmlns:a16="http://schemas.microsoft.com/office/drawing/2014/main" val="2617327828"/>
                  </a:ext>
                </a:extLst>
              </a:tr>
              <a:tr h="1545417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Коректно зададени константи</a:t>
                      </a:r>
                      <a:endParaRPr lang="bg-BG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4011" marR="14011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325</a:t>
                      </a:r>
                      <a:br>
                        <a:rPr lang="bg-BG" sz="1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bg-BG" sz="1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-12</a:t>
                      </a:r>
                      <a:br>
                        <a:rPr lang="bg-BG" sz="1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bg-BG" sz="1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32767</a:t>
                      </a:r>
                      <a:endParaRPr lang="bg-BG" sz="14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4011" marR="14011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4.568</a:t>
                      </a:r>
                      <a:b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0.25</a:t>
                      </a:r>
                      <a:b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.25</a:t>
                      </a:r>
                      <a:b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615.0</a:t>
                      </a:r>
                      <a:b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-615.</a:t>
                      </a:r>
                      <a:b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</a:t>
                      </a:r>
                      <a:endParaRPr lang="bg-BG" sz="1400" dirty="0">
                        <a:solidFill>
                          <a:schemeClr val="bg1">
                            <a:lumMod val="6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4011" marR="14011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r>
                        <a:rPr lang="en-US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23e+3</a:t>
                      </a:r>
                      <a:br>
                        <a:rPr lang="en-US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0.1E-2</a:t>
                      </a:r>
                      <a:br>
                        <a:rPr lang="en-US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-1.2e+7</a:t>
                      </a:r>
                      <a:br>
                        <a:rPr lang="en-US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5.23e-3</a:t>
                      </a:r>
                      <a:endParaRPr lang="bg-BG" sz="1400" dirty="0">
                        <a:solidFill>
                          <a:schemeClr val="bg1">
                            <a:lumMod val="6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4011" marR="14011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'</a:t>
                      </a:r>
                      <a:r>
                        <a:rPr lang="en-US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'</a:t>
                      </a:r>
                      <a:b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'</a:t>
                      </a:r>
                      <a:r>
                        <a:rPr lang="en-US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'</a:t>
                      </a:r>
                      <a:b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'</a:t>
                      </a:r>
                      <a:r>
                        <a:rPr lang="en-US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'</a:t>
                      </a:r>
                      <a:b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'</a:t>
                      </a:r>
                      <a:r>
                        <a:rPr lang="en-US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</a:t>
                      </a: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'</a:t>
                      </a:r>
                      <a:endParaRPr lang="bg-BG" sz="1400" dirty="0">
                        <a:solidFill>
                          <a:schemeClr val="bg1">
                            <a:lumMod val="6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4011" marR="14011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"Hello"</a:t>
                      </a:r>
                      <a:b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"My Name"</a:t>
                      </a:r>
                      <a:b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bg-BG" sz="14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"Добър ден"</a:t>
                      </a:r>
                      <a:endParaRPr lang="bg-BG" sz="1400" dirty="0">
                        <a:solidFill>
                          <a:schemeClr val="bg1">
                            <a:lumMod val="6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4011" marR="14011" marT="0" marB="0"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733401"/>
                  </a:ext>
                </a:extLst>
              </a:tr>
              <a:tr h="854241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Некоректно зададени константи</a:t>
                      </a:r>
                      <a:endParaRPr lang="bg-BG" sz="1400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4011" marR="14011" marT="0" marB="0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325.0</a:t>
                      </a:r>
                      <a:endParaRPr lang="bg-BG" sz="1400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4011" marR="14011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4,568</a:t>
                      </a:r>
                      <a:endParaRPr lang="bg-BG" sz="14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4011" marR="14011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.2e+7.5</a:t>
                      </a:r>
                      <a:endParaRPr lang="bg-BG" sz="14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4011" marR="14011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"A"</a:t>
                      </a:r>
                      <a:br>
                        <a:rPr lang="bg-BG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br>
                        <a:rPr lang="en-US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bg-BG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'</a:t>
                      </a:r>
                      <a:r>
                        <a:rPr lang="en-US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</a:t>
                      </a:r>
                      <a:r>
                        <a:rPr lang="bg-BG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'</a:t>
                      </a:r>
                      <a:br>
                        <a:rPr lang="bg-BG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bg-BG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'</a:t>
                      </a:r>
                      <a:r>
                        <a:rPr lang="en-US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bg-BG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endParaRPr lang="bg-BG" sz="14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4011" marR="14011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bg-BG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'</a:t>
                      </a:r>
                      <a:r>
                        <a:rPr lang="en-US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Hello</a:t>
                      </a:r>
                      <a:r>
                        <a:rPr lang="bg-BG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'</a:t>
                      </a:r>
                      <a:br>
                        <a:rPr lang="bg-BG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bg-BG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Добър ден</a:t>
                      </a:r>
                      <a:br>
                        <a:rPr lang="bg-BG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bg-BG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'</a:t>
                      </a:r>
                      <a:r>
                        <a:rPr lang="en-US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My Name</a:t>
                      </a:r>
                      <a:r>
                        <a:rPr lang="bg-BG" sz="14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"</a:t>
                      </a:r>
                      <a:endParaRPr lang="bg-BG" sz="14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4011" marR="14011" marT="0" marB="0"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594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07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2907212"/>
            <a:ext cx="9144000" cy="10435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60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bg-BG" dirty="0" smtClean="0"/>
              <a:t>Променливи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24027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874</Words>
  <Application>Microsoft Office PowerPoint</Application>
  <PresentationFormat>Widescreen</PresentationFormat>
  <Paragraphs>199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Consolas</vt:lpstr>
      <vt:lpstr>Times New Roman</vt:lpstr>
      <vt:lpstr>Office Theme</vt:lpstr>
      <vt:lpstr>Основи на програмирането на С++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на програмирането на С++</dc:title>
  <dc:creator>Svetlozar Kosev</dc:creator>
  <cp:lastModifiedBy>Svetlozar Kosev</cp:lastModifiedBy>
  <cp:revision>152</cp:revision>
  <dcterms:created xsi:type="dcterms:W3CDTF">2017-05-25T16:18:31Z</dcterms:created>
  <dcterms:modified xsi:type="dcterms:W3CDTF">2017-05-27T14:47:18Z</dcterms:modified>
</cp:coreProperties>
</file>